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charts/chart39.xml" ContentType="application/vnd.openxmlformats-officedocument.drawingml.chart+xml"/>
  <Override PartName="/ppt/charts/chart57.xml" ContentType="application/vnd.openxmlformats-officedocument.drawingml.chart+xml"/>
  <Override PartName="/ppt/notesSlides/notesSlide2.xml" ContentType="application/vnd.openxmlformats-officedocument.presentationml.notesSlide+xml"/>
  <Override PartName="/ppt/charts/chart68.xml" ContentType="application/vnd.openxmlformats-officedocument.drawingml.char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charts/chart28.xml" ContentType="application/vnd.openxmlformats-officedocument.drawingml.chart+xml"/>
  <Override PartName="/ppt/charts/chart46.xml" ContentType="application/vnd.openxmlformats-officedocument.drawingml.char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35.xml" ContentType="application/vnd.openxmlformats-officedocument.drawingml.chart+xml"/>
  <Override PartName="/ppt/charts/chart53.xml" ContentType="application/vnd.openxmlformats-officedocument.drawingml.chart+xml"/>
  <Override PartName="/ppt/charts/chart64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24.xml" ContentType="application/vnd.openxmlformats-officedocument.drawingml.chart+xml"/>
  <Override PartName="/ppt/theme/themeOverride1.xml" ContentType="application/vnd.openxmlformats-officedocument.themeOverride+xml"/>
  <Override PartName="/ppt/charts/chart42.xml" ContentType="application/vnd.openxmlformats-officedocument.drawingml.chart+xml"/>
  <Override PartName="/ppt/drawings/drawing17.xml" ContentType="application/vnd.openxmlformats-officedocument.drawingml.chartshapes+xml"/>
  <Override PartName="/ppt/charts/chart60.xml" ContentType="application/vnd.openxmlformats-officedocument.drawingml.chart+xml"/>
  <Override PartName="/ppt/charts/chart71.xml" ContentType="application/vnd.openxmlformats-officedocument.drawingml.char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harts/chart31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drawings/drawing13.xml" ContentType="application/vnd.openxmlformats-officedocument.drawingml.chartshapes+xml"/>
  <Default Extension="xlsx" ContentType="application/vnd.openxmlformats-officedocument.spreadsheetml.sheet"/>
  <Override PartName="/ppt/charts/chart3.xml" ContentType="application/vnd.openxmlformats-officedocument.drawingml.chart+xml"/>
  <Override PartName="/ppt/drawings/drawing7.xml" ContentType="application/vnd.openxmlformats-officedocument.drawingml.chartshapes+xml"/>
  <Override PartName="/ppt/drawings/drawing20.xml" ContentType="application/vnd.openxmlformats-officedocument.drawingml.chartshape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charts/chart69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rawings/drawing3.xml" ContentType="application/vnd.openxmlformats-officedocument.drawingml.chartshapes+xml"/>
  <Override PartName="/ppt/charts/chart29.xml" ContentType="application/vnd.openxmlformats-officedocument.drawingml.chart+xml"/>
  <Override PartName="/ppt/charts/chart58.xml" ContentType="application/vnd.openxmlformats-officedocument.drawingml.chart+xml"/>
  <Default Extension="png" ContentType="image/png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charts/chart36.xml" ContentType="application/vnd.openxmlformats-officedocument.drawingml.chart+xml"/>
  <Override PartName="/ppt/charts/chart47.xml" ContentType="application/vnd.openxmlformats-officedocument.drawingml.chart+xml"/>
  <Override PartName="/ppt/charts/chart65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charts/chart25.xml" ContentType="application/vnd.openxmlformats-officedocument.drawingml.chart+xml"/>
  <Override PartName="/ppt/charts/chart54.xml" ContentType="application/vnd.openxmlformats-officedocument.drawingml.chart+xml"/>
  <Override PartName="/ppt/charts/chart72.xml" ContentType="application/vnd.openxmlformats-officedocument.drawingml.char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charts/chart14.xml" ContentType="application/vnd.openxmlformats-officedocument.drawingml.chart+xml"/>
  <Override PartName="/ppt/charts/chart32.xml" ContentType="application/vnd.openxmlformats-officedocument.drawingml.chart+xml"/>
  <Override PartName="/ppt/charts/chart43.xml" ContentType="application/vnd.openxmlformats-officedocument.drawingml.chart+xml"/>
  <Override PartName="/ppt/drawings/drawing18.xml" ContentType="application/vnd.openxmlformats-officedocument.drawingml.chartshapes+xml"/>
  <Override PartName="/ppt/charts/chart61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charts/chart41.xml" ContentType="application/vnd.openxmlformats-officedocument.drawingml.chart+xml"/>
  <Override PartName="/ppt/charts/chart50.xml" ContentType="application/vnd.openxmlformats-officedocument.drawingml.chart+xml"/>
  <Override PartName="/ppt/drawings/drawing16.xml" ContentType="application/vnd.openxmlformats-officedocument.drawingml.chartshap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drawings/drawing14.xml" ContentType="application/vnd.openxmlformats-officedocument.drawingml.chartshapes+xml"/>
  <Override PartName="/ppt/drawings/drawing23.xml" ContentType="application/vnd.openxmlformats-officedocument.drawingml.chartshapes+xml"/>
  <Override PartName="/ppt/charts/chart4.xml" ContentType="application/vnd.openxmlformats-officedocument.drawingml.chart+xml"/>
  <Override PartName="/ppt/drawings/drawing8.xml" ContentType="application/vnd.openxmlformats-officedocument.drawingml.chartshapes+xml"/>
  <Override PartName="/ppt/drawings/drawing12.xml" ContentType="application/vnd.openxmlformats-officedocument.drawingml.chartshapes+xml"/>
  <Override PartName="/ppt/drawings/drawing21.xml" ContentType="application/vnd.openxmlformats-officedocument.drawingml.chartshapes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drawings/drawing6.xml" ContentType="application/vnd.openxmlformats-officedocument.drawingml.chartshapes+xml"/>
  <Override PartName="/ppt/drawings/drawing10.xml" ContentType="application/vnd.openxmlformats-officedocument.drawingml.chartshapes+xml"/>
  <Override PartName="/ppt/charts/chart59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charts/chart48.xml" ContentType="application/vnd.openxmlformats-officedocument.drawingml.char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charts/chart19.xml" ContentType="application/vnd.openxmlformats-officedocument.drawingml.chart+xml"/>
  <Override PartName="/ppt/charts/chart37.xml" ContentType="application/vnd.openxmlformats-officedocument.drawingml.chart+xml"/>
  <Override PartName="/ppt/charts/chart55.xml" ContentType="application/vnd.openxmlformats-officedocument.drawingml.chart+xml"/>
  <Override PartName="/ppt/charts/chart66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Override PartName="/ppt/charts/chart26.xml" ContentType="application/vnd.openxmlformats-officedocument.drawingml.chart+xml"/>
  <Override PartName="/ppt/charts/chart44.xml" ContentType="application/vnd.openxmlformats-officedocument.drawingml.chart+xml"/>
  <Override PartName="/ppt/drawings/drawing19.xml" ContentType="application/vnd.openxmlformats-officedocument.drawingml.chartshapes+xml"/>
  <Override PartName="/ppt/charts/chart73.xml" ContentType="application/vnd.openxmlformats-officedocument.drawingml.chart+xml"/>
  <Default Extension="rels" ContentType="application/vnd.openxmlformats-package.relationships+xml"/>
  <Override PartName="/ppt/slides/slide23.xml" ContentType="application/vnd.openxmlformats-officedocument.presentationml.slide+xml"/>
  <Override PartName="/ppt/charts/chart15.xml" ContentType="application/vnd.openxmlformats-officedocument.drawingml.chart+xml"/>
  <Override PartName="/ppt/charts/chart33.xml" ContentType="application/vnd.openxmlformats-officedocument.drawingml.chart+xml"/>
  <Override PartName="/ppt/charts/chart51.xml" ContentType="application/vnd.openxmlformats-officedocument.drawingml.chart+xml"/>
  <Override PartName="/ppt/charts/chart62.xml" ContentType="application/vnd.openxmlformats-officedocument.drawingml.char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40.xml" ContentType="application/vnd.openxmlformats-officedocument.drawingml.chart+xml"/>
  <Override PartName="/ppt/drawings/drawing15.xml" ContentType="application/vnd.openxmlformats-officedocument.drawingml.chartshapes+xml"/>
  <Override PartName="/ppt/drawings/drawing9.xml" ContentType="application/vnd.openxmlformats-officedocument.drawingml.chartshapes+xml"/>
  <Override PartName="/ppt/drawings/drawing22.xml" ContentType="application/vnd.openxmlformats-officedocument.drawingml.chartshapes+xml"/>
  <Override PartName="/ppt/charts/chart5.xml" ContentType="application/vnd.openxmlformats-officedocument.drawingml.chart+xml"/>
  <Override PartName="/ppt/drawings/drawing11.xml" ContentType="application/vnd.openxmlformats-officedocument.drawingml.chartshape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rawings/drawing5.xml" ContentType="application/vnd.openxmlformats-officedocument.drawingml.chartshapes+xml"/>
  <Override PartName="/ppt/slides/slide28.xml" ContentType="application/vnd.openxmlformats-officedocument.presentationml.slide+xml"/>
  <Override PartName="/ppt/notesSlides/notesSlide1.xml" ContentType="application/vnd.openxmlformats-officedocument.presentationml.notesSlide+xml"/>
  <Override PartName="/ppt/charts/chart49.xml" ContentType="application/vnd.openxmlformats-officedocument.drawingml.chart+xml"/>
  <Override PartName="/ppt/charts/chart67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charts/chart27.xml" ContentType="application/vnd.openxmlformats-officedocument.drawingml.chart+xml"/>
  <Override PartName="/ppt/charts/chart38.xml" ContentType="application/vnd.openxmlformats-officedocument.drawingml.chart+xml"/>
  <Override PartName="/ppt/charts/chart56.xml" ContentType="application/vnd.openxmlformats-officedocument.drawingml.chart+xml"/>
  <Override PartName="/ppt/charts/chart74.xml" ContentType="application/vnd.openxmlformats-officedocument.drawingml.char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activeX/activeX1.xml" ContentType="application/vnd.ms-office.activeX+xml"/>
  <Override PartName="/ppt/charts/chart16.xml" ContentType="application/vnd.openxmlformats-officedocument.drawingml.chart+xml"/>
  <Override PartName="/ppt/charts/chart34.xml" ContentType="application/vnd.openxmlformats-officedocument.drawingml.chart+xml"/>
  <Override PartName="/ppt/charts/chart45.xml" ContentType="application/vnd.openxmlformats-officedocument.drawingml.chart+xml"/>
  <Override PartName="/ppt/charts/chart63.xml" ContentType="application/vnd.openxmlformats-officedocument.drawingml.chart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23.xml" ContentType="application/vnd.openxmlformats-officedocument.drawingml.chart+xml"/>
  <Override PartName="/ppt/charts/chart52.xml" ContentType="application/vnd.openxmlformats-officedocument.drawingml.chart+xml"/>
  <Override PartName="/ppt/charts/chart7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59" r:id="rId3"/>
    <p:sldId id="260" r:id="rId4"/>
    <p:sldId id="285" r:id="rId5"/>
    <p:sldId id="286" r:id="rId6"/>
    <p:sldId id="287" r:id="rId7"/>
    <p:sldId id="288" r:id="rId8"/>
    <p:sldId id="290" r:id="rId9"/>
    <p:sldId id="299" r:id="rId10"/>
    <p:sldId id="292" r:id="rId11"/>
    <p:sldId id="293" r:id="rId12"/>
    <p:sldId id="294" r:id="rId13"/>
    <p:sldId id="261" r:id="rId14"/>
    <p:sldId id="262" r:id="rId15"/>
    <p:sldId id="305" r:id="rId16"/>
    <p:sldId id="306" r:id="rId17"/>
    <p:sldId id="307" r:id="rId18"/>
    <p:sldId id="308" r:id="rId19"/>
    <p:sldId id="309" r:id="rId20"/>
    <p:sldId id="310" r:id="rId21"/>
    <p:sldId id="269" r:id="rId22"/>
    <p:sldId id="270" r:id="rId23"/>
    <p:sldId id="311" r:id="rId24"/>
    <p:sldId id="312" r:id="rId25"/>
    <p:sldId id="277" r:id="rId26"/>
    <p:sldId id="295" r:id="rId27"/>
    <p:sldId id="278" r:id="rId28"/>
    <p:sldId id="279" r:id="rId29"/>
    <p:sldId id="276" r:id="rId30"/>
    <p:sldId id="280" r:id="rId31"/>
    <p:sldId id="281" r:id="rId32"/>
    <p:sldId id="282" r:id="rId33"/>
    <p:sldId id="283" r:id="rId34"/>
    <p:sldId id="275" r:id="rId35"/>
    <p:sldId id="297" r:id="rId36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2582" autoAdjust="0"/>
    <p:restoredTop sz="95652" autoAdjust="0"/>
  </p:normalViewPr>
  <p:slideViewPr>
    <p:cSldViewPr>
      <p:cViewPr>
        <p:scale>
          <a:sx n="120" d="100"/>
          <a:sy n="120" d="100"/>
        </p:scale>
        <p:origin x="-1374" y="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1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activeX/activeX1.xml><?xml version="1.0" encoding="utf-8"?>
<ax:ocx xmlns:ax="http://schemas.microsoft.com/office/2006/activeX" xmlns:r="http://schemas.openxmlformats.org/officeDocument/2006/relationships" ax:classid="{978C9E23-D4B0-11CE-BF2D-00AA003F40D0}" ax:persistence="persistPropertyBag">
  <ax:ocxPr ax:name="ForeColor" ax:value="0"/>
  <ax:ocxPr ax:name="BackColor" ax:value="16777215"/>
  <ax:ocxPr ax:name="Caption" ax:value="Label1"/>
  <ax:ocxPr ax:name="Size" ax:value="16933;11298"/>
  <ax:ocxPr ax:name="FontName" ax:value="Arial"/>
  <ax:ocxPr ax:name="FontHeight" ax:value="285"/>
  <ax:ocxPr ax:name="FontCharSet" ax:value="204"/>
  <ax:ocxPr ax:name="FontPitchAndFamily" ax:value="2"/>
</ax:ocx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8.xlsx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6.xlsx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2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3.xlsx"/></Relationships>
</file>

<file path=ppt/charts/_rels/chart3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34.xlsx"/><Relationship Id="rId1" Type="http://schemas.openxmlformats.org/officeDocument/2006/relationships/themeOverride" Target="../theme/themeOverride1.xml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5.xlsx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6.xlsx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7.xlsx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8.xlsx"/></Relationships>
</file>

<file path=ppt/charts/_rels/chart3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39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0.xlsx"/></Relationships>
</file>

<file path=ppt/charts/_rels/chart4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41.xlsx"/></Relationships>
</file>

<file path=ppt/charts/_rels/chart4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Office_Excel42.xlsx"/></Relationships>
</file>

<file path=ppt/charts/_rels/chart4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Office_Excel43.xlsx"/></Relationships>
</file>

<file path=ppt/charts/_rels/chart4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4.xlsx"/></Relationships>
</file>

<file path=ppt/charts/_rels/chart4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_____Microsoft_Office_Excel45.xlsx"/></Relationships>
</file>

<file path=ppt/charts/_rels/chart4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_____Microsoft_Office_Excel46.xlsx"/></Relationships>
</file>

<file path=ppt/charts/_rels/chart4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_____Microsoft_Office_Excel47.xlsx"/></Relationships>
</file>

<file path=ppt/charts/_rels/chart4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package" Target="../embeddings/_____Microsoft_Office_Excel48.xlsx"/></Relationships>
</file>

<file path=ppt/charts/_rels/chart4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package" Target="../embeddings/_____Microsoft_Office_Excel49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5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package" Target="../embeddings/_____Microsoft_Office_Excel50.xlsx"/></Relationships>
</file>

<file path=ppt/charts/_rels/chart5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1.xlsx"/></Relationships>
</file>

<file path=ppt/charts/_rels/chart5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package" Target="../embeddings/_____Microsoft_Office_Excel52.xlsx"/></Relationships>
</file>

<file path=ppt/charts/_rels/chart5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package" Target="../embeddings/_____Microsoft_Office_Excel53.xlsx"/></Relationships>
</file>

<file path=ppt/charts/_rels/chart5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4.xlsx"/></Relationships>
</file>

<file path=ppt/charts/_rels/chart5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package" Target="../embeddings/_____Microsoft_Office_Excel55.xlsx"/></Relationships>
</file>

<file path=ppt/charts/_rels/chart5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7.xml"/><Relationship Id="rId1" Type="http://schemas.openxmlformats.org/officeDocument/2006/relationships/package" Target="../embeddings/_____Microsoft_Office_Excel56.xlsx"/></Relationships>
</file>

<file path=ppt/charts/_rels/chart5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8.xml"/><Relationship Id="rId1" Type="http://schemas.openxmlformats.org/officeDocument/2006/relationships/package" Target="../embeddings/_____Microsoft_Office_Excel57.xlsx"/></Relationships>
</file>

<file path=ppt/charts/_rels/chart5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9.xml"/><Relationship Id="rId1" Type="http://schemas.openxmlformats.org/officeDocument/2006/relationships/package" Target="../embeddings/_____Microsoft_Office_Excel58.xlsx"/></Relationships>
</file>

<file path=ppt/charts/_rels/chart5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9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6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0.xlsx"/></Relationships>
</file>

<file path=ppt/charts/_rels/chart6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1.xlsx"/></Relationships>
</file>

<file path=ppt/charts/_rels/chart6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2.xlsx"/></Relationships>
</file>

<file path=ppt/charts/_rels/chart6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0.xml"/><Relationship Id="rId1" Type="http://schemas.openxmlformats.org/officeDocument/2006/relationships/package" Target="../embeddings/_____Microsoft_Office_Excel63.xlsx"/></Relationships>
</file>

<file path=ppt/charts/_rels/chart6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4.xlsx"/></Relationships>
</file>

<file path=ppt/charts/_rels/chart6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5.xlsx"/></Relationships>
</file>

<file path=ppt/charts/_rels/chart6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6.xlsx"/></Relationships>
</file>

<file path=ppt/charts/_rels/chart6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7.xlsx"/></Relationships>
</file>

<file path=ppt/charts/_rels/chart6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8.xlsx"/></Relationships>
</file>

<file path=ppt/charts/_rels/chart6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9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7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1.xml"/><Relationship Id="rId1" Type="http://schemas.openxmlformats.org/officeDocument/2006/relationships/package" Target="../embeddings/_____Microsoft_Office_Excel70.xlsx"/></Relationships>
</file>

<file path=ppt/charts/_rels/chart7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2.xml"/><Relationship Id="rId1" Type="http://schemas.openxmlformats.org/officeDocument/2006/relationships/package" Target="../embeddings/_____Microsoft_Office_Excel71.xlsx"/></Relationships>
</file>

<file path=ppt/charts/_rels/chart7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3.xml"/><Relationship Id="rId1" Type="http://schemas.openxmlformats.org/officeDocument/2006/relationships/package" Target="../embeddings/_____Microsoft_Office_Excel72.xlsx"/></Relationships>
</file>

<file path=ppt/charts/_rels/chart7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3.xlsx"/></Relationships>
</file>

<file path=ppt/charts/_rels/chart7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4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1.6975308641975596E-2"/>
          <c:y val="3.086635926983939E-2"/>
          <c:w val="0.96095290172060932"/>
          <c:h val="0.76807919110253464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dLbls>
            <c:dLbl>
              <c:idx val="0"/>
              <c:layout>
                <c:manualLayout>
                  <c:x val="-2.58900797122582E-2"/>
                  <c:y val="7.2561850407174841E-3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/>
                      <a:t>420119,48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1.6975308641975596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1200" b="0" i="0" baseline="0" dirty="0" smtClean="0">
                        <a:effectLst/>
                      </a:rPr>
                      <a:t>408856,75</a:t>
                    </a:r>
                    <a:endParaRPr lang="ru-RU" dirty="0">
                      <a:effectLst/>
                    </a:endParaRPr>
                  </a:p>
                </c:rich>
              </c:tx>
              <c:showVal val="1"/>
            </c:dLbl>
            <c:dLbl>
              <c:idx val="2"/>
              <c:layout>
                <c:manualLayout>
                  <c:x val="-2.1604998144973405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-2.3158370777389553E-2"/>
                  <c:y val="1.3118523832506907E-2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/>
                      <a:t>438056,31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-1.3892330859156195E-2"/>
                  <c:y val="5.6119986504886733E-3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/>
                      <a:t>443297,13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2021 год (отчет)</c:v>
                </c:pt>
                <c:pt idx="1">
                  <c:v>2022 год*</c:v>
                </c:pt>
                <c:pt idx="2">
                  <c:v>2023 год</c:v>
                </c:pt>
                <c:pt idx="3">
                  <c:v>2024 год</c:v>
                </c:pt>
                <c:pt idx="4">
                  <c:v>2025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420119.48000000021</c:v>
                </c:pt>
                <c:pt idx="1">
                  <c:v>408856.75</c:v>
                </c:pt>
                <c:pt idx="2" formatCode="0.00">
                  <c:v>482784.3</c:v>
                </c:pt>
                <c:pt idx="3">
                  <c:v>438056.31</c:v>
                </c:pt>
                <c:pt idx="4">
                  <c:v>443297.13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dLbls>
            <c:dLbl>
              <c:idx val="0"/>
              <c:layout>
                <c:manualLayout>
                  <c:x val="4.0123456790123468E-2"/>
                  <c:y val="2.8059153334616975E-3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/>
                      <a:t>408358,97</a:t>
                    </a:r>
                    <a:endParaRPr lang="ru-RU" dirty="0" smtClean="0"/>
                  </a:p>
                </c:rich>
              </c:tx>
              <c:showVal val="1"/>
            </c:dLbl>
            <c:dLbl>
              <c:idx val="1"/>
              <c:layout>
                <c:manualLayout>
                  <c:x val="2.6234567901234612E-2"/>
                  <c:y val="-1.9479112294450327E-3"/>
                </c:manualLayout>
              </c:layout>
              <c:tx>
                <c:rich>
                  <a:bodyPr/>
                  <a:lstStyle/>
                  <a:p>
                    <a:r>
                      <a:rPr lang="ru-RU" sz="1200" b="0" i="0" baseline="0" dirty="0" smtClean="0">
                        <a:effectLst/>
                      </a:rPr>
                      <a:t>408856,75</a:t>
                    </a:r>
                    <a:endParaRPr lang="ru-RU" dirty="0">
                      <a:effectLst/>
                    </a:endParaRPr>
                  </a:p>
                </c:rich>
              </c:tx>
              <c:showVal val="1"/>
            </c:dLbl>
            <c:dLbl>
              <c:idx val="2"/>
              <c:layout>
                <c:manualLayout>
                  <c:x val="3.0860732359666632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200" b="0" i="0" baseline="0" dirty="0" smtClean="0">
                        <a:effectLst/>
                      </a:rPr>
                      <a:t>482784,30</a:t>
                    </a:r>
                    <a:endParaRPr lang="ru-RU" sz="1200" dirty="0">
                      <a:effectLst/>
                    </a:endParaRPr>
                  </a:p>
                </c:rich>
              </c:tx>
              <c:showVal val="1"/>
            </c:dLbl>
            <c:dLbl>
              <c:idx val="3"/>
              <c:layout>
                <c:manualLayout>
                  <c:x val="3.7037037037037292E-2"/>
                  <c:y val="2.8060326608944646E-3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/>
                      <a:t>438056,31</a:t>
                    </a:r>
                    <a:endParaRPr lang="ru-RU" dirty="0" smtClean="0"/>
                  </a:p>
                </c:rich>
              </c:tx>
              <c:showVal val="1"/>
            </c:dLbl>
            <c:dLbl>
              <c:idx val="4"/>
              <c:layout>
                <c:manualLayout>
                  <c:x val="3.5493705647905292E-2"/>
                  <c:y val="5.6120653217889786E-3"/>
                </c:manualLayout>
              </c:layout>
              <c:tx>
                <c:rich>
                  <a:bodyPr/>
                  <a:lstStyle/>
                  <a:p>
                    <a:r>
                      <a:rPr lang="ru-RU" sz="1200" dirty="0" smtClean="0"/>
                      <a:t>443297,13</a:t>
                    </a:r>
                    <a:endParaRPr lang="ru-RU" dirty="0" smtClean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2021 год (отчет)</c:v>
                </c:pt>
                <c:pt idx="1">
                  <c:v>2022 год*</c:v>
                </c:pt>
                <c:pt idx="2">
                  <c:v>2023 год</c:v>
                </c:pt>
                <c:pt idx="3">
                  <c:v>2024 год</c:v>
                </c:pt>
                <c:pt idx="4">
                  <c:v>2025 год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408358.9700000002</c:v>
                </c:pt>
                <c:pt idx="1">
                  <c:v>408856.75</c:v>
                </c:pt>
                <c:pt idx="2" formatCode="0.00">
                  <c:v>482784.3</c:v>
                </c:pt>
                <c:pt idx="3">
                  <c:v>438056.31</c:v>
                </c:pt>
                <c:pt idx="4">
                  <c:v>443297.13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 (профицит)</c:v>
                </c:pt>
              </c:strCache>
            </c:strRef>
          </c:tx>
          <c:dLbls>
            <c:dLbl>
              <c:idx val="1"/>
              <c:layout>
                <c:manualLayout>
                  <c:x val="1.0802469135802626E-2"/>
                  <c:y val="3.6280925203587412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</a:t>
                    </a:r>
                  </a:p>
                </c:rich>
              </c:tx>
              <c:showVal val="1"/>
            </c:dLbl>
            <c:dLbl>
              <c:idx val="2"/>
              <c:layout>
                <c:manualLayout>
                  <c:x val="1.6975308641975505E-2"/>
                  <c:y val="-1.08842775610762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2021 год (отчет)</c:v>
                </c:pt>
                <c:pt idx="1">
                  <c:v>2022 год*</c:v>
                </c:pt>
                <c:pt idx="2">
                  <c:v>2023 год</c:v>
                </c:pt>
                <c:pt idx="3">
                  <c:v>2024 год</c:v>
                </c:pt>
                <c:pt idx="4">
                  <c:v>2025 год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11760.51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axId val="153228032"/>
        <c:axId val="153229568"/>
      </c:barChart>
      <c:catAx>
        <c:axId val="153228032"/>
        <c:scaling>
          <c:orientation val="minMax"/>
        </c:scaling>
        <c:axPos val="b"/>
        <c:tickLblPos val="nextTo"/>
        <c:crossAx val="153229568"/>
        <c:crosses val="autoZero"/>
        <c:auto val="1"/>
        <c:lblAlgn val="ctr"/>
        <c:lblOffset val="100"/>
      </c:catAx>
      <c:valAx>
        <c:axId val="153229568"/>
        <c:scaling>
          <c:orientation val="minMax"/>
        </c:scaling>
        <c:delete val="1"/>
        <c:axPos val="l"/>
        <c:numFmt formatCode="General" sourceLinked="1"/>
        <c:tickLblPos val="none"/>
        <c:crossAx val="153228032"/>
        <c:crosses val="autoZero"/>
        <c:crossBetween val="between"/>
      </c:valAx>
      <c:spPr>
        <a:noFill/>
        <a:ln>
          <a:noFill/>
        </a:ln>
      </c:spPr>
    </c:plotArea>
    <c:legend>
      <c:legendPos val="b"/>
      <c:layout>
        <c:manualLayout>
          <c:xMode val="edge"/>
          <c:yMode val="edge"/>
          <c:x val="0.18478041576845394"/>
          <c:y val="0.8871834319588916"/>
          <c:w val="0.63043916846309334"/>
          <c:h val="0.11281656804110851"/>
        </c:manualLayout>
      </c:layout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4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0.76000000000000023</c:v>
                </c:pt>
                <c:pt idx="1">
                  <c:v>0.24000000000000005</c:v>
                </c:pt>
              </c:numCache>
            </c:numRef>
          </c:val>
        </c:ser>
        <c:firstSliceAng val="0"/>
        <c:holeSize val="50"/>
      </c:doughnut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4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0.76000000000000023</c:v>
                </c:pt>
                <c:pt idx="1">
                  <c:v>0.24000000000000005</c:v>
                </c:pt>
              </c:numCache>
            </c:numRef>
          </c:val>
        </c:ser>
        <c:firstSliceAng val="0"/>
        <c:holeSize val="50"/>
      </c:doughnut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2023год</a:t>
            </a:r>
            <a:endParaRPr lang="ru-RU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11264263024712406"/>
          <c:y val="0.17386877432178952"/>
          <c:w val="0.77471473950575265"/>
          <c:h val="0.37766909767910817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2023 год</c:v>
                </c:pt>
              </c:strCache>
            </c:strRef>
          </c:tx>
          <c:dLbls>
            <c:dLbl>
              <c:idx val="1"/>
              <c:layout>
                <c:manualLayout>
                  <c:x val="2.7350550061915613E-2"/>
                  <c:y val="-4.4444133374394578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9,8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8,4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49,1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Налог на доходы физических лиц 25441,1 тыс.рублей</c:v>
                </c:pt>
                <c:pt idx="1">
                  <c:v>Налоги на имущество 7598,0 тыс. рублей</c:v>
                </c:pt>
                <c:pt idx="2">
                  <c:v>Акцизы по подакцизным товарам 6557,0тыс. рублей</c:v>
                </c:pt>
                <c:pt idx="3">
                  <c:v>Налоги на совокупный доход 38271,0 тыс. рублей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0.32700000000000035</c:v>
                </c:pt>
                <c:pt idx="1">
                  <c:v>9.8000000000000101E-2</c:v>
                </c:pt>
                <c:pt idx="2">
                  <c:v>8.4000000000000047E-2</c:v>
                </c:pt>
                <c:pt idx="3">
                  <c:v>0.49100000000000033</c:v>
                </c:pt>
              </c:numCache>
            </c:numRef>
          </c:val>
        </c:ser>
        <c:firstSliceAng val="0"/>
        <c:holeSize val="50"/>
      </c:doughnutChart>
    </c:plotArea>
    <c:legend>
      <c:legendPos val="b"/>
      <c:layout>
        <c:manualLayout>
          <c:xMode val="edge"/>
          <c:yMode val="edge"/>
          <c:x val="6.4524326555517694E-2"/>
          <c:y val="0.65126280830930305"/>
          <c:w val="0.870951231300367"/>
          <c:h val="0.33762615834710324"/>
        </c:manualLayout>
      </c:layout>
      <c:txPr>
        <a:bodyPr/>
        <a:lstStyle/>
        <a:p>
          <a:pPr>
            <a:defRPr sz="1400" baseline="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2024 </a:t>
            </a:r>
            <a:r>
              <a:rPr lang="ru-RU" dirty="0"/>
              <a:t>год</a:t>
            </a:r>
          </a:p>
        </c:rich>
      </c:tx>
      <c:layout>
        <c:manualLayout>
          <c:xMode val="edge"/>
          <c:yMode val="edge"/>
          <c:x val="0.28167405466520706"/>
          <c:y val="1.9999860018477679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2024год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32,9</a:t>
                    </a:r>
                  </a:p>
                  <a:p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9,9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8,4</a:t>
                    </a:r>
                  </a:p>
                  <a:p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48,8</a:t>
                    </a:r>
                  </a:p>
                  <a:p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Налог на доходы физических лиц 26708,89 тыс.рублей</c:v>
                </c:pt>
                <c:pt idx="1">
                  <c:v>Налоги на имущество 7993,1тыс. рублей</c:v>
                </c:pt>
                <c:pt idx="2">
                  <c:v>Акцизы по подакцизным товарам 6840,0 тыс. рублей</c:v>
                </c:pt>
                <c:pt idx="3">
                  <c:v>Налоги на совокупный доход 39552,45тыс. рублей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0.3290000000000004</c:v>
                </c:pt>
                <c:pt idx="1">
                  <c:v>9.9000000000000046E-2</c:v>
                </c:pt>
                <c:pt idx="2">
                  <c:v>8.4000000000000047E-2</c:v>
                </c:pt>
                <c:pt idx="3">
                  <c:v>0.48800000000000032</c:v>
                </c:pt>
              </c:numCache>
            </c:numRef>
          </c:val>
        </c:ser>
        <c:firstSliceAng val="0"/>
        <c:holeSize val="50"/>
      </c:doughnutChart>
    </c:plotArea>
    <c:legend>
      <c:legendPos val="b"/>
      <c:layout>
        <c:manualLayout>
          <c:xMode val="edge"/>
          <c:yMode val="edge"/>
          <c:x val="6.452424033471417E-2"/>
          <c:y val="0.65126280830930305"/>
          <c:w val="0.87095123130036722"/>
          <c:h val="0.33540395167837983"/>
        </c:manualLayout>
      </c:layout>
      <c:txPr>
        <a:bodyPr/>
        <a:lstStyle/>
        <a:p>
          <a:pPr>
            <a:defRPr sz="1400" baseline="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2025 год</a:t>
            </a:r>
            <a:endParaRPr lang="ru-RU" dirty="0"/>
          </a:p>
        </c:rich>
      </c:tx>
      <c:layout/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2023год</c:v>
                </c:pt>
              </c:strCache>
            </c:strRef>
          </c:tx>
          <c:dLbls>
            <c:dLbl>
              <c:idx val="0"/>
              <c:layout>
                <c:manualLayout>
                  <c:x val="9.1168500206385387E-3"/>
                  <c:y val="1.111103334359864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33,1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1.3675275030957846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9,9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8,5</a:t>
                    </a:r>
                  </a:p>
                  <a:p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48,5</a:t>
                    </a:r>
                  </a:p>
                  <a:p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Налог на доходы физических лиц 28066,74тыс.рублей</c:v>
                </c:pt>
                <c:pt idx="1">
                  <c:v>Налоги на имущество 8416,73 тыс. рублей</c:v>
                </c:pt>
                <c:pt idx="2">
                  <c:v>Акцизы по подакцизным товарам 7219,0 тыс. рублей</c:v>
                </c:pt>
                <c:pt idx="3">
                  <c:v>Налоги на совокупный доход 39258,06 тыс. рублей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0.33100000000000013</c:v>
                </c:pt>
                <c:pt idx="1">
                  <c:v>9.9000000000000046E-2</c:v>
                </c:pt>
                <c:pt idx="2">
                  <c:v>8.5000000000000006E-2</c:v>
                </c:pt>
                <c:pt idx="3">
                  <c:v>0.48500000000000015</c:v>
                </c:pt>
              </c:numCache>
            </c:numRef>
          </c:val>
        </c:ser>
        <c:firstSliceAng val="0"/>
        <c:holeSize val="50"/>
      </c:doughnutChart>
    </c:plotArea>
    <c:legend>
      <c:legendPos val="b"/>
      <c:layout>
        <c:manualLayout>
          <c:xMode val="edge"/>
          <c:yMode val="edge"/>
          <c:x val="6.452424033471417E-2"/>
          <c:y val="0.64904060164060262"/>
          <c:w val="0.87095123130036722"/>
          <c:h val="0.33762615834710341"/>
        </c:manualLayout>
      </c:layout>
      <c:txPr>
        <a:bodyPr/>
        <a:lstStyle/>
        <a:p>
          <a:pPr>
            <a:defRPr sz="1400" baseline="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2"/>
  <c:chart>
    <c:autoTitleDeleted val="1"/>
    <c:plotArea>
      <c:layout>
        <c:manualLayout>
          <c:layoutTarget val="inner"/>
          <c:xMode val="edge"/>
          <c:yMode val="edge"/>
          <c:x val="2.456723332505634E-2"/>
          <c:y val="0"/>
          <c:w val="0.95086553334989476"/>
          <c:h val="0.72888410296753814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2021 (отчет)</c:v>
                </c:pt>
                <c:pt idx="1">
                  <c:v>2022 год*</c:v>
                </c:pt>
                <c:pt idx="2">
                  <c:v>2023 год</c:v>
                </c:pt>
                <c:pt idx="3">
                  <c:v>2024 год</c:v>
                </c:pt>
                <c:pt idx="4">
                  <c:v>2025 год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 formatCode="General">
                  <c:v>21931.780000000017</c:v>
                </c:pt>
                <c:pt idx="1">
                  <c:v>22461.1</c:v>
                </c:pt>
                <c:pt idx="2">
                  <c:v>22461.1</c:v>
                </c:pt>
                <c:pt idx="3" formatCode="General">
                  <c:v>23670.400000000001</c:v>
                </c:pt>
                <c:pt idx="4" formatCode="General">
                  <c:v>25039.4</c:v>
                </c:pt>
              </c:numCache>
            </c:numRef>
          </c:val>
        </c:ser>
        <c:overlap val="100"/>
        <c:axId val="154577152"/>
        <c:axId val="154468352"/>
      </c:barChart>
      <c:catAx>
        <c:axId val="154577152"/>
        <c:scaling>
          <c:orientation val="minMax"/>
        </c:scaling>
        <c:axPos val="b"/>
        <c:tickLblPos val="nextTo"/>
        <c:crossAx val="154468352"/>
        <c:crosses val="autoZero"/>
        <c:auto val="1"/>
        <c:lblAlgn val="ctr"/>
        <c:lblOffset val="100"/>
      </c:catAx>
      <c:valAx>
        <c:axId val="154468352"/>
        <c:scaling>
          <c:orientation val="minMax"/>
        </c:scaling>
        <c:delete val="1"/>
        <c:axPos val="l"/>
        <c:numFmt formatCode="General" sourceLinked="1"/>
        <c:tickLblPos val="none"/>
        <c:crossAx val="15457715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0.23800000000000004</c:v>
                </c:pt>
                <c:pt idx="1">
                  <c:v>0.76200000000000423</c:v>
                </c:pt>
              </c:numCache>
            </c:numRef>
          </c:val>
        </c:ser>
        <c:firstSliceAng val="0"/>
        <c:holeSize val="50"/>
      </c:doughnut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0.24000000000000021</c:v>
                </c:pt>
                <c:pt idx="1">
                  <c:v>0.76000000000000623</c:v>
                </c:pt>
              </c:numCache>
            </c:numRef>
          </c:val>
        </c:ser>
        <c:firstSliceAng val="0"/>
        <c:holeSize val="50"/>
      </c:doughnut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0.24000000000000021</c:v>
                </c:pt>
                <c:pt idx="1">
                  <c:v>0.76000000000000834</c:v>
                </c:pt>
              </c:numCache>
            </c:numRef>
          </c:val>
        </c:ser>
        <c:firstSliceAng val="0"/>
        <c:holeSize val="50"/>
      </c:doughnut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2"/>
  <c:chart>
    <c:autoTitleDeleted val="1"/>
    <c:plotArea>
      <c:layout>
        <c:manualLayout>
          <c:layoutTarget val="inner"/>
          <c:xMode val="edge"/>
          <c:yMode val="edge"/>
          <c:x val="3.0917657999578841E-2"/>
          <c:y val="7.4073555623990969E-2"/>
          <c:w val="0.96599057620046969"/>
          <c:h val="0.74863556899378825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Акцизы на нефтепродукты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2021(отчет)</c:v>
                </c:pt>
                <c:pt idx="1">
                  <c:v>2022 год*</c:v>
                </c:pt>
                <c:pt idx="2">
                  <c:v>2023 год</c:v>
                </c:pt>
                <c:pt idx="3">
                  <c:v>2024 год</c:v>
                </c:pt>
                <c:pt idx="4">
                  <c:v>2025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5318.1</c:v>
                </c:pt>
                <c:pt idx="1">
                  <c:v>6297</c:v>
                </c:pt>
                <c:pt idx="2">
                  <c:v>6557</c:v>
                </c:pt>
                <c:pt idx="3">
                  <c:v>6870</c:v>
                </c:pt>
                <c:pt idx="4">
                  <c:v>7219</c:v>
                </c:pt>
              </c:numCache>
            </c:numRef>
          </c:val>
        </c:ser>
        <c:gapWidth val="55"/>
        <c:overlap val="100"/>
        <c:axId val="153764224"/>
        <c:axId val="153765760"/>
      </c:barChart>
      <c:catAx>
        <c:axId val="153764224"/>
        <c:scaling>
          <c:orientation val="minMax"/>
        </c:scaling>
        <c:axPos val="b"/>
        <c:majorTickMark val="none"/>
        <c:tickLblPos val="nextTo"/>
        <c:crossAx val="153765760"/>
        <c:crosses val="autoZero"/>
        <c:auto val="1"/>
        <c:lblAlgn val="ctr"/>
        <c:lblOffset val="100"/>
      </c:catAx>
      <c:valAx>
        <c:axId val="153765760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15376422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4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0.73400000000000021</c:v>
                </c:pt>
                <c:pt idx="1">
                  <c:v>0.26600000000000001</c:v>
                </c:pt>
              </c:numCache>
            </c:numRef>
          </c:val>
        </c:ser>
        <c:firstSliceAng val="0"/>
        <c:holeSize val="50"/>
      </c:doughnut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9.0000000000000024E-2</c:v>
                </c:pt>
                <c:pt idx="1">
                  <c:v>0.91</c:v>
                </c:pt>
              </c:numCache>
            </c:numRef>
          </c:val>
        </c:ser>
        <c:firstSliceAng val="0"/>
        <c:holeSize val="50"/>
      </c:doughnut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0.1</c:v>
                </c:pt>
                <c:pt idx="1">
                  <c:v>0.9</c:v>
                </c:pt>
              </c:numCache>
            </c:numRef>
          </c:val>
        </c:ser>
        <c:firstSliceAng val="0"/>
        <c:holeSize val="50"/>
      </c:doughnut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0.1</c:v>
                </c:pt>
                <c:pt idx="1">
                  <c:v>0.9</c:v>
                </c:pt>
              </c:numCache>
            </c:numRef>
          </c:val>
        </c:ser>
        <c:firstSliceAng val="0"/>
        <c:holeSize val="50"/>
      </c:doughnut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0.33000000000000457</c:v>
                </c:pt>
                <c:pt idx="1">
                  <c:v>0.67000000000000992</c:v>
                </c:pt>
              </c:numCache>
            </c:numRef>
          </c:val>
        </c:ser>
        <c:firstSliceAng val="0"/>
        <c:holeSize val="50"/>
      </c:doughnut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0.30000000000000032</c:v>
                </c:pt>
                <c:pt idx="1">
                  <c:v>0.70000000000000062</c:v>
                </c:pt>
              </c:numCache>
            </c:numRef>
          </c:val>
        </c:ser>
        <c:firstSliceAng val="0"/>
        <c:holeSize val="50"/>
      </c:doughnut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0.30000000000000032</c:v>
                </c:pt>
                <c:pt idx="1">
                  <c:v>0.70000000000000062</c:v>
                </c:pt>
              </c:numCache>
            </c:numRef>
          </c:val>
        </c:ser>
        <c:firstSliceAng val="0"/>
        <c:holeSize val="50"/>
      </c:doughnut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1.3888888888888966E-2"/>
          <c:y val="0.10392828272477825"/>
          <c:w val="0.96604938271604934"/>
          <c:h val="0.73836437305734859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налоги на сов.дох.</c:v>
                </c:pt>
              </c:strCache>
            </c:strRef>
          </c:tx>
          <c:spPr>
            <a:solidFill>
              <a:srgbClr val="C00000"/>
            </a:solidFill>
          </c:spPr>
          <c:dLbls>
            <c:dLbl>
              <c:idx val="0"/>
              <c:layout>
                <c:manualLayout>
                  <c:x val="1.5432098765432117E-3"/>
                  <c:y val="-0.4004967636711415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34033,27</a:t>
                    </a:r>
                  </a:p>
                  <a:p>
                    <a:r>
                      <a:rPr lang="ru-RU" dirty="0" smtClean="0"/>
                      <a:t>тыс. руб.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6.1729610187615195E-3"/>
                  <c:y val="-0.463120936799080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25606,0</a:t>
                    </a:r>
                  </a:p>
                  <a:p>
                    <a:r>
                      <a:rPr lang="ru-RU" sz="1400" b="0" i="0" u="none" strike="noStrike" baseline="0" dirty="0" smtClean="0"/>
                      <a:t>тыс. руб.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3.0864197530863884E-3"/>
                  <c:y val="-0.3772672309552603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38271,0</a:t>
                    </a:r>
                  </a:p>
                  <a:p>
                    <a:r>
                      <a:rPr lang="ru-RU" sz="1400" b="0" i="0" u="none" strike="noStrike" baseline="0" dirty="0" smtClean="0"/>
                      <a:t>тыс. руб.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3.0864197530864577E-3"/>
                  <c:y val="-0.3675937122128202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39552,45</a:t>
                    </a:r>
                  </a:p>
                  <a:p>
                    <a:r>
                      <a:rPr lang="ru-RU" dirty="0" smtClean="0"/>
                      <a:t>тыс. руб.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-3.0864197530863094E-3"/>
                  <c:y val="-0.36593820803588739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41181,69</a:t>
                    </a:r>
                  </a:p>
                  <a:p>
                    <a:r>
                      <a:rPr lang="ru-RU" dirty="0" err="1" smtClean="0"/>
                      <a:t>тыс.руб</a:t>
                    </a:r>
                    <a:r>
                      <a:rPr lang="ru-RU" dirty="0" smtClean="0"/>
                      <a:t>.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2021(отчет)</c:v>
                </c:pt>
                <c:pt idx="1">
                  <c:v>2022 год*</c:v>
                </c:pt>
                <c:pt idx="2">
                  <c:v>2023 год</c:v>
                </c:pt>
                <c:pt idx="3">
                  <c:v>2024 год</c:v>
                </c:pt>
                <c:pt idx="4">
                  <c:v>2025 год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 formatCode="General">
                  <c:v>34033.269999999997</c:v>
                </c:pt>
                <c:pt idx="1">
                  <c:v>25606</c:v>
                </c:pt>
                <c:pt idx="2">
                  <c:v>38271</c:v>
                </c:pt>
                <c:pt idx="3" formatCode="General">
                  <c:v>39552.450000000012</c:v>
                </c:pt>
                <c:pt idx="4" formatCode="General">
                  <c:v>41181.689999999995</c:v>
                </c:pt>
              </c:numCache>
            </c:numRef>
          </c:val>
        </c:ser>
        <c:overlap val="100"/>
        <c:axId val="155201536"/>
        <c:axId val="155203072"/>
      </c:barChart>
      <c:catAx>
        <c:axId val="155201536"/>
        <c:scaling>
          <c:orientation val="minMax"/>
        </c:scaling>
        <c:axPos val="b"/>
        <c:tickLblPos val="nextTo"/>
        <c:crossAx val="155203072"/>
        <c:crosses val="autoZero"/>
        <c:auto val="1"/>
        <c:lblAlgn val="ctr"/>
        <c:lblOffset val="100"/>
      </c:catAx>
      <c:valAx>
        <c:axId val="155203072"/>
        <c:scaling>
          <c:orientation val="minMax"/>
        </c:scaling>
        <c:delete val="1"/>
        <c:axPos val="l"/>
        <c:numFmt formatCode="General" sourceLinked="1"/>
        <c:tickLblPos val="none"/>
        <c:crossAx val="155201536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2"/>
  <c:chart>
    <c:autoTitleDeleted val="1"/>
    <c:plotArea>
      <c:layout>
        <c:manualLayout>
          <c:layoutTarget val="inner"/>
          <c:xMode val="edge"/>
          <c:yMode val="edge"/>
          <c:x val="1.391294609981048E-2"/>
          <c:y val="4.9382370415994033E-2"/>
          <c:w val="0.73605449298084569"/>
          <c:h val="0.74863556899378791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 на имущество организаций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2021(отчет)</c:v>
                </c:pt>
                <c:pt idx="1">
                  <c:v>2022 год*</c:v>
                </c:pt>
                <c:pt idx="2">
                  <c:v>2023 год</c:v>
                </c:pt>
                <c:pt idx="3">
                  <c:v>2024 год</c:v>
                </c:pt>
                <c:pt idx="4">
                  <c:v>2025 год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 formatCode="General">
                  <c:v>7978.38</c:v>
                </c:pt>
                <c:pt idx="1">
                  <c:v>7160</c:v>
                </c:pt>
                <c:pt idx="2">
                  <c:v>7598</c:v>
                </c:pt>
                <c:pt idx="3" formatCode="General">
                  <c:v>7993.1</c:v>
                </c:pt>
                <c:pt idx="4" formatCode="General">
                  <c:v>8416.7300000000068</c:v>
                </c:pt>
              </c:numCache>
            </c:numRef>
          </c:val>
        </c:ser>
        <c:gapWidth val="55"/>
        <c:overlap val="100"/>
        <c:axId val="155296512"/>
        <c:axId val="155298048"/>
      </c:barChart>
      <c:catAx>
        <c:axId val="155296512"/>
        <c:scaling>
          <c:orientation val="minMax"/>
        </c:scaling>
        <c:axPos val="b"/>
        <c:majorTickMark val="none"/>
        <c:tickLblPos val="nextTo"/>
        <c:crossAx val="155298048"/>
        <c:crosses val="autoZero"/>
        <c:auto val="1"/>
        <c:lblAlgn val="ctr"/>
        <c:lblOffset val="100"/>
      </c:catAx>
      <c:valAx>
        <c:axId val="155298048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15529651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0.12000000000000002</c:v>
                </c:pt>
                <c:pt idx="1">
                  <c:v>0.88</c:v>
                </c:pt>
              </c:numCache>
            </c:numRef>
          </c:val>
        </c:ser>
        <c:firstSliceAng val="0"/>
        <c:holeSize val="50"/>
      </c:doughnut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0.13</c:v>
                </c:pt>
                <c:pt idx="1">
                  <c:v>0.87000000000000743</c:v>
                </c:pt>
              </c:numCache>
            </c:numRef>
          </c:val>
        </c:ser>
        <c:firstSliceAng val="0"/>
        <c:holeSize val="50"/>
      </c:doughnut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4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0.77000000000000424</c:v>
                </c:pt>
                <c:pt idx="1">
                  <c:v>0.23</c:v>
                </c:pt>
              </c:numCache>
            </c:numRef>
          </c:val>
        </c:ser>
        <c:firstSliceAng val="0"/>
        <c:holeSize val="50"/>
      </c:doughnut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0.12000000000000002</c:v>
                </c:pt>
                <c:pt idx="1">
                  <c:v>0.78</c:v>
                </c:pt>
              </c:numCache>
            </c:numRef>
          </c:val>
        </c:ser>
        <c:firstSliceAng val="0"/>
        <c:holeSize val="50"/>
      </c:doughnut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4455160531935887"/>
          <c:y val="0.13466767345258968"/>
          <c:w val="0.77471473950575243"/>
          <c:h val="0.37639273021508746"/>
        </c:manualLayout>
      </c:layout>
      <c:doughnutChart>
        <c:varyColors val="1"/>
        <c:firstSliceAng val="0"/>
        <c:holeSize val="50"/>
      </c:doughnutChart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6.452424033471417E-2"/>
          <c:y val="0.52698442039473914"/>
          <c:w val="0.82536709678577203"/>
          <c:h val="0.4397951318529163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2024 год</a:t>
            </a:r>
            <a:endParaRPr lang="ru-RU" dirty="0"/>
          </a:p>
        </c:rich>
      </c:tx>
      <c:layout>
        <c:manualLayout>
          <c:xMode val="edge"/>
          <c:yMode val="edge"/>
          <c:x val="0.33732120042217606"/>
          <c:y val="1.3684797552816624E-2"/>
        </c:manualLayout>
      </c:layout>
    </c:title>
    <c:plotArea>
      <c:layout>
        <c:manualLayout>
          <c:layoutTarget val="inner"/>
          <c:xMode val="edge"/>
          <c:yMode val="edge"/>
          <c:x val="0.10659232307521405"/>
          <c:y val="0.16284249666703718"/>
          <c:w val="0.76917842461948804"/>
          <c:h val="0.38458921230974397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2024 год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27,8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3.3821452803320232E-2"/>
                  <c:y val="-4.0876217005698639E-3"/>
                </c:manualLayout>
              </c:layout>
              <c:showVal val="1"/>
            </c:dLbl>
            <c:dLbl>
              <c:idx val="2"/>
              <c:layout>
                <c:manualLayout>
                  <c:x val="-6.1150714242841527E-2"/>
                  <c:y val="-1.572893471570198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66,0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3.7064284523941782E-2"/>
                  <c:y val="-5.4362709698922415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Доходы от использования имущества 4545,99 тыс. рублей</c:v>
                </c:pt>
                <c:pt idx="1">
                  <c:v>Платежи при пользовании природными ресурсами 254 тыс. рублей</c:v>
                </c:pt>
                <c:pt idx="2">
                  <c:v>Доходы от оказания платных услуг и компенсации затрат государства 10765,86 тыс. рублей</c:v>
                </c:pt>
                <c:pt idx="3">
                  <c:v>Доходы от продажи материальных и нематериальных активов 402,5 тыс. рублей</c:v>
                </c:pt>
                <c:pt idx="4">
                  <c:v>Штрафы, санкции, возмещение ущерба 351,5 тыс.рублей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0.27800000000000002</c:v>
                </c:pt>
                <c:pt idx="1">
                  <c:v>1.6000000000000018E-2</c:v>
                </c:pt>
                <c:pt idx="2">
                  <c:v>0.66000000000000081</c:v>
                </c:pt>
                <c:pt idx="3">
                  <c:v>2.5000000000000001E-2</c:v>
                </c:pt>
                <c:pt idx="4">
                  <c:v>2.1000000000000012E-2</c:v>
                </c:pt>
              </c:numCache>
            </c:numRef>
          </c:val>
        </c:ser>
        <c:firstSliceAng val="0"/>
        <c:holeSize val="50"/>
      </c:doughnutChart>
    </c:plotArea>
    <c:legend>
      <c:legendPos val="b"/>
      <c:layout>
        <c:manualLayout>
          <c:xMode val="edge"/>
          <c:yMode val="edge"/>
          <c:x val="6.452424033471417E-2"/>
          <c:y val="0.55428876449784359"/>
          <c:w val="0.87095123130036733"/>
          <c:h val="0.38505934977414463"/>
        </c:manualLayout>
      </c:layout>
      <c:txPr>
        <a:bodyPr/>
        <a:lstStyle/>
        <a:p>
          <a:pPr>
            <a:defRPr sz="1000" baseline="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2025 </a:t>
            </a:r>
            <a:r>
              <a:rPr lang="ru-RU" dirty="0"/>
              <a:t>год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0443835202276626"/>
          <c:y val="0.16564505653218034"/>
          <c:w val="0.80976258390431388"/>
          <c:h val="0.3929314121792739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2025год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27,</a:t>
                    </a:r>
                    <a:r>
                      <a:rPr lang="ru-RU" dirty="0" smtClean="0"/>
                      <a:t>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2.9982468795703866E-2"/>
                  <c:y val="-1.1679616025501439E-4"/>
                </c:manualLayout>
              </c:layout>
              <c:showVal val="1"/>
            </c:dLbl>
            <c:dLbl>
              <c:idx val="2"/>
              <c:layout>
                <c:manualLayout>
                  <c:x val="-2.9815889332529995E-2"/>
                  <c:y val="-4.2473920717128492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66,8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-3.2748694841104362E-2"/>
                  <c:y val="-6.4256838462355978E-3"/>
                </c:manualLayout>
              </c:layout>
              <c:showVal val="1"/>
            </c:dLbl>
            <c:dLbl>
              <c:idx val="4"/>
              <c:layout>
                <c:manualLayout>
                  <c:x val="5.1406642484514362E-2"/>
                  <c:y val="-5.056579371625975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2,1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Доходы от использования имущества 4586,59 тыс. рублей</c:v>
                </c:pt>
                <c:pt idx="1">
                  <c:v>Платежи при пользовании природными ресурсами 254,0 тыс. рублей</c:v>
                </c:pt>
                <c:pt idx="2">
                  <c:v>Доходы от оказания платных услуг и компенсации затрат государства 11240,33 тыс. рублей</c:v>
                </c:pt>
                <c:pt idx="3">
                  <c:v>Доходы от продажи материальных и нематериальных активов 402,5 тыс. рублей</c:v>
                </c:pt>
                <c:pt idx="4">
                  <c:v>Штрафы, санкции, возмещение ущерба 351,5 тыс.рублей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0.27200000000000002</c:v>
                </c:pt>
                <c:pt idx="1">
                  <c:v>1.4999999999999998E-2</c:v>
                </c:pt>
                <c:pt idx="2">
                  <c:v>0.66800000000000026</c:v>
                </c:pt>
                <c:pt idx="3">
                  <c:v>2.4E-2</c:v>
                </c:pt>
                <c:pt idx="4">
                  <c:v>2.1000000000000008E-2</c:v>
                </c:pt>
              </c:numCache>
            </c:numRef>
          </c:val>
        </c:ser>
        <c:firstSliceAng val="0"/>
        <c:holeSize val="50"/>
      </c:doughnutChart>
    </c:plotArea>
    <c:legend>
      <c:legendPos val="b"/>
      <c:layout>
        <c:manualLayout>
          <c:xMode val="edge"/>
          <c:yMode val="edge"/>
          <c:x val="6.452424033471417E-2"/>
          <c:y val="0.57690021210253961"/>
          <c:w val="0.87095123130036733"/>
          <c:h val="0.3848937341886754"/>
        </c:manualLayout>
      </c:layout>
      <c:txPr>
        <a:bodyPr/>
        <a:lstStyle/>
        <a:p>
          <a:pPr>
            <a:defRPr sz="1000" baseline="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2023 год</a:t>
            </a:r>
            <a:endParaRPr lang="ru-RU" dirty="0"/>
          </a:p>
        </c:rich>
      </c:tx>
      <c:layout>
        <c:manualLayout>
          <c:xMode val="edge"/>
          <c:yMode val="edge"/>
          <c:x val="0.33732120042217606"/>
          <c:y val="1.3684797552816624E-2"/>
        </c:manualLayout>
      </c:layout>
    </c:title>
    <c:plotArea>
      <c:layout>
        <c:manualLayout>
          <c:layoutTarget val="inner"/>
          <c:xMode val="edge"/>
          <c:yMode val="edge"/>
          <c:x val="9.7773858460171087E-2"/>
          <c:y val="0.15927888093734849"/>
          <c:w val="0.74713226308187974"/>
          <c:h val="0.3644547624789659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2023 год</c:v>
                </c:pt>
              </c:strCache>
            </c:strRef>
          </c:tx>
          <c:dLbls>
            <c:dLbl>
              <c:idx val="0"/>
              <c:layout>
                <c:manualLayout>
                  <c:x val="-3.4718364626152693E-7"/>
                  <c:y val="-1.290507016835529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27,5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3.4744056215976087E-2"/>
                  <c:y val="2.1406835554857088E-4"/>
                </c:manualLayout>
              </c:layout>
              <c:showVal val="1"/>
            </c:dLbl>
            <c:dLbl>
              <c:idx val="2"/>
              <c:layout>
                <c:manualLayout>
                  <c:x val="-4.7971405954893902E-2"/>
                  <c:y val="-1.35242425638343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62,4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-9.259422564159546E-2"/>
                  <c:y val="-4.086622489100139E-2"/>
                </c:manualLayout>
              </c:layout>
              <c:showVal val="1"/>
            </c:dLbl>
            <c:dLbl>
              <c:idx val="4"/>
              <c:layout>
                <c:manualLayout>
                  <c:x val="1.0608543495167209E-2"/>
                  <c:y val="-6.2267302278066664E-2"/>
                </c:manualLayout>
              </c:layout>
              <c:showVal val="1"/>
            </c:dLbl>
            <c:dLbl>
              <c:idx val="5"/>
              <c:layout>
                <c:manualLayout>
                  <c:x val="2.6455393845128333E-2"/>
                  <c:y val="-6.4525350841776411E-3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Лист1!$A$2:$A$7</c:f>
              <c:strCache>
                <c:ptCount val="6"/>
                <c:pt idx="0">
                  <c:v>Доходы от использования имущества 4508,0 тыс. рублей</c:v>
                </c:pt>
                <c:pt idx="1">
                  <c:v>Платежи при пользовании природными ресурсами 254,0тыс. рублей</c:v>
                </c:pt>
                <c:pt idx="2">
                  <c:v>Доходы от оказания платных услуг и компенсации затрат государства 10205,0 тыс. рублей</c:v>
                </c:pt>
                <c:pt idx="3">
                  <c:v>Доходы от продажи материальных и нематериальных активов 402,5 тыс. рублей</c:v>
                </c:pt>
                <c:pt idx="4">
                  <c:v>Штрафы, санкции, возмещение ущерба 351,5 тыс.рублей</c:v>
                </c:pt>
                <c:pt idx="5">
                  <c:v>Инициативные платежи 639,0 тыс.рублей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0.27500000000000002</c:v>
                </c:pt>
                <c:pt idx="1">
                  <c:v>1.6000000000000007E-2</c:v>
                </c:pt>
                <c:pt idx="2">
                  <c:v>0.62400000000000022</c:v>
                </c:pt>
                <c:pt idx="3">
                  <c:v>2.5000000000000001E-2</c:v>
                </c:pt>
                <c:pt idx="4">
                  <c:v>2.1000000000000008E-2</c:v>
                </c:pt>
                <c:pt idx="5">
                  <c:v>3.9000000000000014E-2</c:v>
                </c:pt>
              </c:numCache>
            </c:numRef>
          </c:val>
        </c:ser>
        <c:firstSliceAng val="0"/>
        <c:holeSize val="50"/>
      </c:doughnutChart>
    </c:plotArea>
    <c:legend>
      <c:legendPos val="b"/>
      <c:layout>
        <c:manualLayout>
          <c:xMode val="edge"/>
          <c:yMode val="edge"/>
          <c:x val="6.452424033471417E-2"/>
          <c:y val="0.55428876449784359"/>
          <c:w val="0.87095123130036733"/>
          <c:h val="0.43237785719466887"/>
        </c:manualLayout>
      </c:layout>
      <c:txPr>
        <a:bodyPr/>
        <a:lstStyle/>
        <a:p>
          <a:pPr>
            <a:defRPr sz="1000" baseline="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2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2024</a:t>
            </a:r>
            <a:r>
              <a:rPr lang="ru-RU" baseline="0" dirty="0" smtClean="0"/>
              <a:t> год</a:t>
            </a:r>
            <a:endParaRPr lang="ru-RU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15366845533999876"/>
          <c:y val="0.14353855852767741"/>
          <c:w val="0.67442938927872864"/>
          <c:h val="0.3120584831683876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2021год</c:v>
                </c:pt>
              </c:strCache>
            </c:strRef>
          </c:tx>
          <c:dLbls>
            <c:dLbl>
              <c:idx val="0"/>
              <c:layout>
                <c:manualLayout>
                  <c:x val="-1.3675275030957824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29,5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0.11851905026830099"/>
                  <c:y val="6.6666200061592414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38,3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0"/>
                  <c:y val="-2.4690321124525897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30,2%</a:t>
                    </a:r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Дотации 114774,0 тыс. рублей</c:v>
                </c:pt>
                <c:pt idx="1">
                  <c:v>Субсидии 148805,51 тыс. рублей</c:v>
                </c:pt>
                <c:pt idx="2">
                  <c:v>Субвенции 117386,0 тыс. рублей</c:v>
                </c:pt>
                <c:pt idx="3">
                  <c:v>Иные МБТ 7590,89тыс.рублей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0.29500000000000026</c:v>
                </c:pt>
                <c:pt idx="1">
                  <c:v>0.38300000000000034</c:v>
                </c:pt>
                <c:pt idx="2">
                  <c:v>0.30200000000000032</c:v>
                </c:pt>
                <c:pt idx="3">
                  <c:v>2.0000000000000011E-2</c:v>
                </c:pt>
              </c:numCache>
            </c:numRef>
          </c:val>
        </c:ser>
        <c:firstSliceAng val="0"/>
        <c:holeSize val="50"/>
      </c:doughnutChart>
    </c:plotArea>
    <c:legend>
      <c:legendPos val="b"/>
      <c:layout>
        <c:manualLayout>
          <c:xMode val="edge"/>
          <c:yMode val="edge"/>
          <c:x val="6.452424033471417E-2"/>
          <c:y val="0.46603019154705788"/>
          <c:w val="0.87095123130036722"/>
          <c:h val="0.46579768315350467"/>
        </c:manualLayout>
      </c:layout>
      <c:txPr>
        <a:bodyPr/>
        <a:lstStyle/>
        <a:p>
          <a:pPr>
            <a:defRPr sz="1600" baseline="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2025</a:t>
            </a:r>
            <a:r>
              <a:rPr lang="ru-RU" baseline="0" dirty="0" smtClean="0"/>
              <a:t> </a:t>
            </a:r>
            <a:r>
              <a:rPr lang="ru-RU" dirty="0" smtClean="0"/>
              <a:t>год</a:t>
            </a:r>
            <a:endParaRPr lang="ru-RU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20454047845516063"/>
          <c:y val="0.16569473050002997"/>
          <c:w val="0.66306455375890594"/>
          <c:h val="0.3289041602215139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2024год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28,4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0.11851905026830099"/>
                  <c:y val="6.6666200061592414E-3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2.4690321124525906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33,2%</a:t>
                    </a:r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Дотации 96734,0тыс. рублей</c:v>
                </c:pt>
                <c:pt idx="1">
                  <c:v>Субсидии 123599,63тыс. рублей</c:v>
                </c:pt>
                <c:pt idx="2">
                  <c:v>Субвенции 113274,2 тыс. рублей</c:v>
                </c:pt>
                <c:pt idx="3">
                  <c:v>Иные МБТ 7034,19 тыс.рублей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0.28400000000000025</c:v>
                </c:pt>
                <c:pt idx="1">
                  <c:v>0.36300000000000032</c:v>
                </c:pt>
                <c:pt idx="2">
                  <c:v>0.33200000000000041</c:v>
                </c:pt>
                <c:pt idx="3">
                  <c:v>2.1000000000000012E-2</c:v>
                </c:pt>
              </c:numCache>
            </c:numRef>
          </c:val>
        </c:ser>
        <c:firstSliceAng val="0"/>
        <c:holeSize val="50"/>
      </c:doughnutChart>
    </c:plotArea>
    <c:legend>
      <c:legendPos val="b"/>
      <c:layout>
        <c:manualLayout>
          <c:xMode val="edge"/>
          <c:yMode val="edge"/>
          <c:x val="7.3641176576155681E-2"/>
          <c:y val="0.49903554163497532"/>
          <c:w val="0.87095123130036745"/>
          <c:h val="0.50028611493309849"/>
        </c:manualLayout>
      </c:layout>
      <c:txPr>
        <a:bodyPr/>
        <a:lstStyle/>
        <a:p>
          <a:pPr>
            <a:defRPr sz="1600" baseline="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2026 год</a:t>
            </a:r>
            <a:endParaRPr lang="ru-RU" dirty="0"/>
          </a:p>
        </c:rich>
      </c:tx>
      <c:layout>
        <c:manualLayout>
          <c:xMode val="edge"/>
          <c:yMode val="edge"/>
          <c:x val="0.33181672977872312"/>
          <c:y val="1.2784972251784005E-2"/>
        </c:manualLayout>
      </c:layout>
    </c:title>
    <c:plotArea>
      <c:layout>
        <c:manualLayout>
          <c:layoutTarget val="inner"/>
          <c:xMode val="edge"/>
          <c:yMode val="edge"/>
          <c:x val="0.13243911631162444"/>
          <c:y val="0.14529748452490773"/>
          <c:w val="0.69942104413058392"/>
          <c:h val="0.3160625980486955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2025 год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28,7</a:t>
                    </a:r>
                  </a:p>
                  <a:p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9.1168500206385387E-3"/>
                  <c:y val="-3.6329108832265362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35,8%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0"/>
                  <c:y val="-2.4690321124525906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35,5%</a:t>
                    </a:r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Дотации 97893,0 тыс. рублей</c:v>
                </c:pt>
                <c:pt idx="1">
                  <c:v>Субсидии 122353,43 тыс. рублей</c:v>
                </c:pt>
                <c:pt idx="2">
                  <c:v>Субвенции  114529,3 тыс. рублей</c:v>
                </c:pt>
                <c:pt idx="3">
                  <c:v>Иные МБТ 6802,33 тыс.рублей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0.28700000000000025</c:v>
                </c:pt>
                <c:pt idx="1">
                  <c:v>0.35800000000000026</c:v>
                </c:pt>
                <c:pt idx="2">
                  <c:v>0.33500000000000041</c:v>
                </c:pt>
                <c:pt idx="3">
                  <c:v>2.0000000000000011E-2</c:v>
                </c:pt>
              </c:numCache>
            </c:numRef>
          </c:val>
        </c:ser>
        <c:firstSliceAng val="0"/>
        <c:holeSize val="50"/>
      </c:doughnutChart>
    </c:plotArea>
    <c:legend>
      <c:legendPos val="b"/>
      <c:layout>
        <c:manualLayout>
          <c:xMode val="edge"/>
          <c:yMode val="edge"/>
          <c:x val="7.3641176576155681E-2"/>
          <c:y val="0.46670845174653663"/>
          <c:w val="0.87095123130036745"/>
          <c:h val="0.48382208887359435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1.6975308641975585E-2"/>
          <c:y val="5.7144965612843074E-2"/>
          <c:w val="0.95111499951394951"/>
          <c:h val="0.7509174173624491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layout>
                <c:manualLayout>
                  <c:x val="1.2399840741088223E-2"/>
                  <c:y val="-0.3795130581224818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</a:t>
                    </a:r>
                    <a:r>
                      <a:rPr lang="en-US" dirty="0" smtClean="0"/>
                      <a:t>08358</a:t>
                    </a:r>
                    <a:r>
                      <a:rPr lang="ru-RU" dirty="0" smtClean="0"/>
                      <a:t>,97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5.8005976697164206E-3"/>
                  <c:y val="-0.39896061924954618"/>
                </c:manualLayout>
              </c:layout>
              <c:showVal val="1"/>
            </c:dLbl>
            <c:dLbl>
              <c:idx val="2"/>
              <c:layout>
                <c:manualLayout>
                  <c:x val="5.6144536652096427E-3"/>
                  <c:y val="-0.3822963573936472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482784,3</a:t>
                    </a:r>
                  </a:p>
                </c:rich>
              </c:tx>
              <c:showVal val="1"/>
            </c:dLbl>
            <c:dLbl>
              <c:idx val="3"/>
              <c:layout>
                <c:manualLayout>
                  <c:x val="7.1576750848921945E-3"/>
                  <c:y val="-0.3540299603529290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438056,31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1.7292585676999901E-3"/>
                  <c:y val="-0.3375485717936564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443297,13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Лист1!$A$2:$A$6</c:f>
              <c:strCache>
                <c:ptCount val="5"/>
                <c:pt idx="0">
                  <c:v>2021 год (факт)</c:v>
                </c:pt>
                <c:pt idx="1">
                  <c:v>2022 год (оценка)</c:v>
                </c:pt>
                <c:pt idx="2">
                  <c:v>2023 год (прогноз)</c:v>
                </c:pt>
                <c:pt idx="3">
                  <c:v>2024 год (прогноз)</c:v>
                </c:pt>
                <c:pt idx="4">
                  <c:v>2025 год (прогноз)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408358.9700000002</c:v>
                </c:pt>
                <c:pt idx="1">
                  <c:v>520456.2</c:v>
                </c:pt>
                <c:pt idx="2">
                  <c:v>482784.3</c:v>
                </c:pt>
                <c:pt idx="3">
                  <c:v>438056.31</c:v>
                </c:pt>
                <c:pt idx="4">
                  <c:v>443297.13</c:v>
                </c:pt>
              </c:numCache>
            </c:numRef>
          </c:val>
        </c:ser>
        <c:overlap val="100"/>
        <c:axId val="154848256"/>
        <c:axId val="154850048"/>
      </c:barChart>
      <c:catAx>
        <c:axId val="154848256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54850048"/>
        <c:crosses val="autoZero"/>
        <c:auto val="1"/>
        <c:lblAlgn val="ctr"/>
        <c:lblOffset val="100"/>
      </c:catAx>
      <c:valAx>
        <c:axId val="154850048"/>
        <c:scaling>
          <c:orientation val="minMax"/>
        </c:scaling>
        <c:delete val="1"/>
        <c:axPos val="l"/>
        <c:numFmt formatCode="General" sourceLinked="1"/>
        <c:tickLblPos val="none"/>
        <c:crossAx val="15484825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3.2407407407407447E-2"/>
          <c:y val="2.4353061870200098E-2"/>
          <c:w val="0.6188271604938359"/>
          <c:h val="0.86497042390405232"/>
        </c:manualLayout>
      </c:layout>
      <c:barChart>
        <c:barDir val="col"/>
        <c:grouping val="stacked"/>
        <c:ser>
          <c:idx val="0"/>
          <c:order val="0"/>
          <c:tx>
            <c:strRef>
              <c:f>Лист1!$B$7</c:f>
              <c:strCache>
                <c:ptCount val="1"/>
                <c:pt idx="0">
                  <c:v>Межбюджетные трансферты общего характера бюджетам бюджетной системы Российской Федерации</c:v>
                </c:pt>
              </c:strCache>
            </c:strRef>
          </c:tx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Лист1!$A$8:$A$12</c:f>
              <c:strCache>
                <c:ptCount val="5"/>
                <c:pt idx="0">
                  <c:v>2021 год (отчет)</c:v>
                </c:pt>
                <c:pt idx="1">
                  <c:v>2022 год</c:v>
                </c:pt>
                <c:pt idx="2">
                  <c:v>2023 год</c:v>
                </c:pt>
                <c:pt idx="3">
                  <c:v>2024 год</c:v>
                </c:pt>
                <c:pt idx="4">
                  <c:v>2025 год</c:v>
                </c:pt>
              </c:strCache>
            </c:strRef>
          </c:cat>
          <c:val>
            <c:numRef>
              <c:f>Лист1!$B$8:$B$12</c:f>
              <c:numCache>
                <c:formatCode>0.00</c:formatCode>
                <c:ptCount val="5"/>
                <c:pt idx="0">
                  <c:v>78790.97</c:v>
                </c:pt>
                <c:pt idx="1">
                  <c:v>82084.039999999994</c:v>
                </c:pt>
                <c:pt idx="2">
                  <c:v>75778.070000000007</c:v>
                </c:pt>
                <c:pt idx="3">
                  <c:v>75185.3</c:v>
                </c:pt>
                <c:pt idx="4">
                  <c:v>74852.899999999994</c:v>
                </c:pt>
              </c:numCache>
            </c:numRef>
          </c:val>
        </c:ser>
        <c:ser>
          <c:idx val="1"/>
          <c:order val="1"/>
          <c:tx>
            <c:strRef>
              <c:f>Лист1!$C$7</c:f>
              <c:strCache>
                <c:ptCount val="1"/>
                <c:pt idx="0">
                  <c:v>Обслуживание государственного долга</c:v>
                </c:pt>
              </c:strCache>
            </c:strRef>
          </c:tx>
          <c:cat>
            <c:strRef>
              <c:f>Лист1!$A$8:$A$12</c:f>
              <c:strCache>
                <c:ptCount val="5"/>
                <c:pt idx="0">
                  <c:v>2021 год (отчет)</c:v>
                </c:pt>
                <c:pt idx="1">
                  <c:v>2022 год</c:v>
                </c:pt>
                <c:pt idx="2">
                  <c:v>2023 год</c:v>
                </c:pt>
                <c:pt idx="3">
                  <c:v>2024 год</c:v>
                </c:pt>
                <c:pt idx="4">
                  <c:v>2025 год</c:v>
                </c:pt>
              </c:strCache>
            </c:strRef>
          </c:cat>
          <c:val>
            <c:numRef>
              <c:f>Лист1!$C$8:$C$12</c:f>
              <c:numCache>
                <c:formatCode>0.00</c:formatCode>
                <c:ptCount val="5"/>
                <c:pt idx="0">
                  <c:v>0</c:v>
                </c:pt>
                <c:pt idx="1">
                  <c:v>425</c:v>
                </c:pt>
                <c:pt idx="2">
                  <c:v>425</c:v>
                </c:pt>
                <c:pt idx="3">
                  <c:v>255</c:v>
                </c:pt>
                <c:pt idx="4">
                  <c:v>170</c:v>
                </c:pt>
              </c:numCache>
            </c:numRef>
          </c:val>
        </c:ser>
        <c:ser>
          <c:idx val="2"/>
          <c:order val="2"/>
          <c:tx>
            <c:strRef>
              <c:f>Лист1!$D$7</c:f>
              <c:strCache>
                <c:ptCount val="1"/>
                <c:pt idx="0">
                  <c:v>Физическая культура и спорт</c:v>
                </c:pt>
              </c:strCache>
            </c:strRef>
          </c:tx>
          <c:cat>
            <c:strRef>
              <c:f>Лист1!$A$8:$A$12</c:f>
              <c:strCache>
                <c:ptCount val="5"/>
                <c:pt idx="0">
                  <c:v>2021 год (отчет)</c:v>
                </c:pt>
                <c:pt idx="1">
                  <c:v>2022 год</c:v>
                </c:pt>
                <c:pt idx="2">
                  <c:v>2023 год</c:v>
                </c:pt>
                <c:pt idx="3">
                  <c:v>2024 год</c:v>
                </c:pt>
                <c:pt idx="4">
                  <c:v>2025 год</c:v>
                </c:pt>
              </c:strCache>
            </c:strRef>
          </c:cat>
          <c:val>
            <c:numRef>
              <c:f>Лист1!$D$9:$D$12</c:f>
              <c:numCache>
                <c:formatCode>0.00</c:formatCode>
                <c:ptCount val="4"/>
                <c:pt idx="0">
                  <c:v>621</c:v>
                </c:pt>
                <c:pt idx="1">
                  <c:v>3391.3</c:v>
                </c:pt>
                <c:pt idx="2">
                  <c:v>70</c:v>
                </c:pt>
                <c:pt idx="3">
                  <c:v>70</c:v>
                </c:pt>
              </c:numCache>
            </c:numRef>
          </c:val>
        </c:ser>
        <c:ser>
          <c:idx val="3"/>
          <c:order val="3"/>
          <c:tx>
            <c:strRef>
              <c:f>Лист1!$E$7</c:f>
              <c:strCache>
                <c:ptCount val="1"/>
                <c:pt idx="0">
                  <c:v>Социальная политика</c:v>
                </c:pt>
              </c:strCache>
            </c:strRef>
          </c:tx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Лист1!$A$8:$A$12</c:f>
              <c:strCache>
                <c:ptCount val="5"/>
                <c:pt idx="0">
                  <c:v>2021 год (отчет)</c:v>
                </c:pt>
                <c:pt idx="1">
                  <c:v>2022 год</c:v>
                </c:pt>
                <c:pt idx="2">
                  <c:v>2023 год</c:v>
                </c:pt>
                <c:pt idx="3">
                  <c:v>2024 год</c:v>
                </c:pt>
                <c:pt idx="4">
                  <c:v>2025 год</c:v>
                </c:pt>
              </c:strCache>
            </c:strRef>
          </c:cat>
          <c:val>
            <c:numRef>
              <c:f>Лист1!$E$8:$E$12</c:f>
              <c:numCache>
                <c:formatCode>0.00</c:formatCode>
                <c:ptCount val="5"/>
                <c:pt idx="0">
                  <c:v>13672.51</c:v>
                </c:pt>
                <c:pt idx="1">
                  <c:v>16216.85</c:v>
                </c:pt>
                <c:pt idx="2">
                  <c:v>16171.5</c:v>
                </c:pt>
                <c:pt idx="3">
                  <c:v>16750.5</c:v>
                </c:pt>
                <c:pt idx="4">
                  <c:v>19588</c:v>
                </c:pt>
              </c:numCache>
            </c:numRef>
          </c:val>
        </c:ser>
        <c:ser>
          <c:idx val="4"/>
          <c:order val="4"/>
          <c:tx>
            <c:strRef>
              <c:f>Лист1!$F$7</c:f>
              <c:strCache>
                <c:ptCount val="1"/>
                <c:pt idx="0">
                  <c:v>Культура и кинематография</c:v>
                </c:pt>
              </c:strCache>
            </c:strRef>
          </c:tx>
          <c:dLbls>
            <c:dLbl>
              <c:idx val="0"/>
              <c:layout>
                <c:manualLayout>
                  <c:x val="1.5432098765432239E-3"/>
                  <c:y val="-1.7047143309140068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9.7412247480801219E-3"/>
                </c:manualLayout>
              </c:layout>
              <c:showVal val="1"/>
            </c:dLbl>
            <c:dLbl>
              <c:idx val="2"/>
              <c:layout>
                <c:manualLayout>
                  <c:x val="1.5432098765432239E-3"/>
                  <c:y val="-9.7412247480800039E-3"/>
                </c:manualLayout>
              </c:layout>
              <c:showVal val="1"/>
            </c:dLbl>
            <c:dLbl>
              <c:idx val="3"/>
              <c:layout>
                <c:manualLayout>
                  <c:x val="-5.6583708480090351E-17"/>
                  <c:y val="-1.2176530935100049E-2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-9.7412247480801219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Лист1!$A$8:$A$12</c:f>
              <c:strCache>
                <c:ptCount val="5"/>
                <c:pt idx="0">
                  <c:v>2021 год (отчет)</c:v>
                </c:pt>
                <c:pt idx="1">
                  <c:v>2022 год</c:v>
                </c:pt>
                <c:pt idx="2">
                  <c:v>2023 год</c:v>
                </c:pt>
                <c:pt idx="3">
                  <c:v>2024 год</c:v>
                </c:pt>
                <c:pt idx="4">
                  <c:v>2025 год</c:v>
                </c:pt>
              </c:strCache>
            </c:strRef>
          </c:cat>
          <c:val>
            <c:numRef>
              <c:f>Лист1!$F$8:$F$12</c:f>
              <c:numCache>
                <c:formatCode>0.00</c:formatCode>
                <c:ptCount val="5"/>
                <c:pt idx="0">
                  <c:v>11286.54</c:v>
                </c:pt>
                <c:pt idx="1">
                  <c:v>12310.19</c:v>
                </c:pt>
                <c:pt idx="2">
                  <c:v>11647.57</c:v>
                </c:pt>
                <c:pt idx="3">
                  <c:v>11609.87</c:v>
                </c:pt>
                <c:pt idx="4">
                  <c:v>11549.6</c:v>
                </c:pt>
              </c:numCache>
            </c:numRef>
          </c:val>
        </c:ser>
        <c:ser>
          <c:idx val="5"/>
          <c:order val="5"/>
          <c:tx>
            <c:strRef>
              <c:f>Лист1!$G$7</c:f>
              <c:strCache>
                <c:ptCount val="1"/>
                <c:pt idx="0">
                  <c:v>Образование</c:v>
                </c:pt>
              </c:strCache>
            </c:strRef>
          </c:tx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Лист1!$A$8:$A$12</c:f>
              <c:strCache>
                <c:ptCount val="5"/>
                <c:pt idx="0">
                  <c:v>2021 год (отчет)</c:v>
                </c:pt>
                <c:pt idx="1">
                  <c:v>2022 год</c:v>
                </c:pt>
                <c:pt idx="2">
                  <c:v>2023 год</c:v>
                </c:pt>
                <c:pt idx="3">
                  <c:v>2024 год</c:v>
                </c:pt>
                <c:pt idx="4">
                  <c:v>2025 год</c:v>
                </c:pt>
              </c:strCache>
            </c:strRef>
          </c:cat>
          <c:val>
            <c:numRef>
              <c:f>Лист1!$G$8:$G$12</c:f>
              <c:numCache>
                <c:formatCode>0.00</c:formatCode>
                <c:ptCount val="5"/>
                <c:pt idx="0">
                  <c:v>206257.93</c:v>
                </c:pt>
                <c:pt idx="1">
                  <c:v>229074.67</c:v>
                </c:pt>
                <c:pt idx="2">
                  <c:v>224076.37</c:v>
                </c:pt>
                <c:pt idx="3">
                  <c:v>217270.7</c:v>
                </c:pt>
                <c:pt idx="4">
                  <c:v>218203.2</c:v>
                </c:pt>
              </c:numCache>
            </c:numRef>
          </c:val>
        </c:ser>
        <c:ser>
          <c:idx val="6"/>
          <c:order val="6"/>
          <c:tx>
            <c:strRef>
              <c:f>Лист1!$I$7</c:f>
              <c:strCache>
                <c:ptCount val="1"/>
                <c:pt idx="0">
                  <c:v>Жилищно-коммунальное хозяйство</c:v>
                </c:pt>
              </c:strCache>
            </c:strRef>
          </c:tx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Лист1!$A$8:$A$12</c:f>
              <c:strCache>
                <c:ptCount val="5"/>
                <c:pt idx="0">
                  <c:v>2021 год (отчет)</c:v>
                </c:pt>
                <c:pt idx="1">
                  <c:v>2022 год</c:v>
                </c:pt>
                <c:pt idx="2">
                  <c:v>2023 год</c:v>
                </c:pt>
                <c:pt idx="3">
                  <c:v>2024 год</c:v>
                </c:pt>
                <c:pt idx="4">
                  <c:v>2025 год</c:v>
                </c:pt>
              </c:strCache>
            </c:strRef>
          </c:cat>
          <c:val>
            <c:numRef>
              <c:f>Лист1!$I$8:$I$12</c:f>
              <c:numCache>
                <c:formatCode>0.00</c:formatCode>
                <c:ptCount val="5"/>
                <c:pt idx="0">
                  <c:v>5254.94</c:v>
                </c:pt>
                <c:pt idx="1">
                  <c:v>45389.8</c:v>
                </c:pt>
                <c:pt idx="2">
                  <c:v>44120.75</c:v>
                </c:pt>
                <c:pt idx="3">
                  <c:v>9099.31</c:v>
                </c:pt>
                <c:pt idx="4">
                  <c:v>8453.5</c:v>
                </c:pt>
              </c:numCache>
            </c:numRef>
          </c:val>
        </c:ser>
        <c:ser>
          <c:idx val="7"/>
          <c:order val="7"/>
          <c:tx>
            <c:strRef>
              <c:f>Лист1!$J$7</c:f>
              <c:strCache>
                <c:ptCount val="1"/>
                <c:pt idx="0">
                  <c:v>Национальная экономика</c:v>
                </c:pt>
              </c:strCache>
            </c:strRef>
          </c:tx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Лист1!$A$8:$A$12</c:f>
              <c:strCache>
                <c:ptCount val="5"/>
                <c:pt idx="0">
                  <c:v>2021 год (отчет)</c:v>
                </c:pt>
                <c:pt idx="1">
                  <c:v>2022 год</c:v>
                </c:pt>
                <c:pt idx="2">
                  <c:v>2023 год</c:v>
                </c:pt>
                <c:pt idx="3">
                  <c:v>2024 год</c:v>
                </c:pt>
                <c:pt idx="4">
                  <c:v>2025 год</c:v>
                </c:pt>
              </c:strCache>
            </c:strRef>
          </c:cat>
          <c:val>
            <c:numRef>
              <c:f>Лист1!$J$8:$J$12</c:f>
              <c:numCache>
                <c:formatCode>0.00</c:formatCode>
                <c:ptCount val="5"/>
                <c:pt idx="0">
                  <c:v>47171.75</c:v>
                </c:pt>
                <c:pt idx="1">
                  <c:v>66170.27</c:v>
                </c:pt>
                <c:pt idx="2">
                  <c:v>51419</c:v>
                </c:pt>
                <c:pt idx="3">
                  <c:v>47797.3</c:v>
                </c:pt>
                <c:pt idx="4">
                  <c:v>44886.7</c:v>
                </c:pt>
              </c:numCache>
            </c:numRef>
          </c:val>
        </c:ser>
        <c:ser>
          <c:idx val="8"/>
          <c:order val="8"/>
          <c:tx>
            <c:strRef>
              <c:f>Лист1!$K$7</c:f>
              <c:strCache>
                <c:ptCount val="1"/>
                <c:pt idx="0">
                  <c:v>Национальная безопасность и правоохранительная деятельность</c:v>
                </c:pt>
              </c:strCache>
            </c:strRef>
          </c:tx>
          <c:cat>
            <c:strRef>
              <c:f>Лист1!$A$8:$A$12</c:f>
              <c:strCache>
                <c:ptCount val="5"/>
                <c:pt idx="0">
                  <c:v>2021 год (отчет)</c:v>
                </c:pt>
                <c:pt idx="1">
                  <c:v>2022 год</c:v>
                </c:pt>
                <c:pt idx="2">
                  <c:v>2023 год</c:v>
                </c:pt>
                <c:pt idx="3">
                  <c:v>2024 год</c:v>
                </c:pt>
                <c:pt idx="4">
                  <c:v>2025 год</c:v>
                </c:pt>
              </c:strCache>
            </c:strRef>
          </c:cat>
          <c:val>
            <c:numRef>
              <c:f>Лист1!$K$8:$K$12</c:f>
              <c:numCache>
                <c:formatCode>0.00</c:formatCode>
                <c:ptCount val="5"/>
                <c:pt idx="0">
                  <c:v>1775.94</c:v>
                </c:pt>
                <c:pt idx="1">
                  <c:v>1949.25</c:v>
                </c:pt>
                <c:pt idx="2">
                  <c:v>2103.11</c:v>
                </c:pt>
                <c:pt idx="3">
                  <c:v>2082.4</c:v>
                </c:pt>
                <c:pt idx="4">
                  <c:v>2082.4</c:v>
                </c:pt>
              </c:numCache>
            </c:numRef>
          </c:val>
        </c:ser>
        <c:ser>
          <c:idx val="9"/>
          <c:order val="9"/>
          <c:tx>
            <c:strRef>
              <c:f>Лист1!#ССЫЛКА!</c:f>
              <c:strCache>
                <c:ptCount val="1"/>
                <c:pt idx="0">
                  <c:v>#REF!</c:v>
                </c:pt>
              </c:strCache>
            </c:strRef>
          </c:tx>
          <c:cat>
            <c:strRef>
              <c:f>Лист1!$A$8:$A$12</c:f>
              <c:strCache>
                <c:ptCount val="5"/>
                <c:pt idx="0">
                  <c:v>2021 год (отчет)</c:v>
                </c:pt>
                <c:pt idx="1">
                  <c:v>2022 год</c:v>
                </c:pt>
                <c:pt idx="2">
                  <c:v>2023 год</c:v>
                </c:pt>
                <c:pt idx="3">
                  <c:v>2024 год</c:v>
                </c:pt>
                <c:pt idx="4">
                  <c:v>2025 год</c:v>
                </c:pt>
              </c:strCache>
            </c:strRef>
          </c:cat>
          <c:val>
            <c:numRef>
              <c:f>Лист1!#ССЫЛКА!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10"/>
          <c:order val="10"/>
          <c:tx>
            <c:strRef>
              <c:f>Лист1!$L$7</c:f>
              <c:strCache>
                <c:ptCount val="1"/>
                <c:pt idx="0">
                  <c:v>Общегосударственные вопросы</c:v>
                </c:pt>
              </c:strCache>
            </c:strRef>
          </c:tx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Val val="1"/>
          </c:dLbls>
          <c:cat>
            <c:strRef>
              <c:f>Лист1!$A$8:$A$12</c:f>
              <c:strCache>
                <c:ptCount val="5"/>
                <c:pt idx="0">
                  <c:v>2021 год (отчет)</c:v>
                </c:pt>
                <c:pt idx="1">
                  <c:v>2022 год</c:v>
                </c:pt>
                <c:pt idx="2">
                  <c:v>2023 год</c:v>
                </c:pt>
                <c:pt idx="3">
                  <c:v>2024 год</c:v>
                </c:pt>
                <c:pt idx="4">
                  <c:v>2025 год</c:v>
                </c:pt>
              </c:strCache>
            </c:strRef>
          </c:cat>
          <c:val>
            <c:numRef>
              <c:f>Лист1!$L$8:$L$12</c:f>
              <c:numCache>
                <c:formatCode>0.00</c:formatCode>
                <c:ptCount val="5"/>
                <c:pt idx="0">
                  <c:v>43673.65</c:v>
                </c:pt>
                <c:pt idx="1">
                  <c:v>65460.03</c:v>
                </c:pt>
                <c:pt idx="2">
                  <c:v>52627.63</c:v>
                </c:pt>
                <c:pt idx="3">
                  <c:v>57935.93</c:v>
                </c:pt>
                <c:pt idx="4">
                  <c:v>63440.83</c:v>
                </c:pt>
              </c:numCache>
            </c:numRef>
          </c:val>
        </c:ser>
        <c:ser>
          <c:idx val="11"/>
          <c:order val="11"/>
          <c:tx>
            <c:v>Охрана окружающей среды</c:v>
          </c:tx>
          <c:val>
            <c:numLit>
              <c:formatCode>General</c:formatCode>
              <c:ptCount val="1"/>
              <c:pt idx="0">
                <c:v>1</c:v>
              </c:pt>
            </c:numLit>
          </c:val>
        </c:ser>
        <c:overlap val="100"/>
        <c:axId val="165717504"/>
        <c:axId val="165719040"/>
      </c:barChart>
      <c:catAx>
        <c:axId val="16571750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aseline="0"/>
            </a:pPr>
            <a:endParaRPr lang="ru-RU"/>
          </a:p>
        </c:txPr>
        <c:crossAx val="165719040"/>
        <c:crosses val="autoZero"/>
        <c:auto val="1"/>
        <c:lblAlgn val="ctr"/>
        <c:lblOffset val="100"/>
      </c:catAx>
      <c:valAx>
        <c:axId val="165719040"/>
        <c:scaling>
          <c:orientation val="minMax"/>
        </c:scaling>
        <c:delete val="1"/>
        <c:axPos val="l"/>
        <c:numFmt formatCode="0.00" sourceLinked="1"/>
        <c:tickLblPos val="none"/>
        <c:crossAx val="165717504"/>
        <c:crosses val="autoZero"/>
        <c:crossBetween val="between"/>
      </c:valAx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64197530864197594"/>
          <c:y val="9.307411483478762E-3"/>
          <c:w val="0.34876543209876543"/>
          <c:h val="0.9906925885165212"/>
        </c:manualLayout>
      </c:layout>
      <c:txPr>
        <a:bodyPr/>
        <a:lstStyle/>
        <a:p>
          <a:pPr>
            <a:defRPr sz="1000" baseline="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4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0.75900000000000623</c:v>
                </c:pt>
                <c:pt idx="1">
                  <c:v>0.24100000000000021</c:v>
                </c:pt>
              </c:numCache>
            </c:numRef>
          </c:val>
        </c:ser>
        <c:firstSliceAng val="0"/>
        <c:holeSize val="50"/>
      </c:doughnut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>
        <c:manualLayout>
          <c:xMode val="edge"/>
          <c:yMode val="edge"/>
          <c:x val="0.24940580344124036"/>
          <c:y val="4.2666821954488898E-2"/>
        </c:manualLayout>
      </c:layout>
      <c:txPr>
        <a:bodyPr/>
        <a:lstStyle/>
        <a:p>
          <a:pPr>
            <a:defRPr sz="1600"/>
          </a:pPr>
          <a:endParaRPr lang="ru-RU"/>
        </a:p>
      </c:txPr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Развитие образования в Котельничском районе 196210,78 тыс. рублей</c:v>
                </c:pt>
                <c:pt idx="1">
                  <c:v>Развитие культуры в Котельничском районе 15876,36 тыс. рублей</c:v>
                </c:pt>
                <c:pt idx="2">
                  <c:v>Повышение эффективности реализации молодежной политики и организации отдыха и оздоровления детей и молодежи 79,9 тыс. рублей</c:v>
                </c:pt>
                <c:pt idx="3">
                  <c:v>Развитие физической культуры и спорта 18203,21 тыс. рублей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196210.78</c:v>
                </c:pt>
                <c:pt idx="1">
                  <c:v>15876.359999999988</c:v>
                </c:pt>
                <c:pt idx="2">
                  <c:v>79.900000000000006</c:v>
                </c:pt>
                <c:pt idx="3">
                  <c:v>18203.21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292517254788102"/>
          <c:y val="0.19526008064012429"/>
          <c:w val="0.58781556819285485"/>
          <c:h val="0.80473991935989231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 smtClean="0"/>
              <a:t>МП общего характера</a:t>
            </a:r>
            <a:endParaRPr lang="ru-RU" dirty="0"/>
          </a:p>
        </c:rich>
      </c:tx>
      <c:layout>
        <c:manualLayout>
          <c:xMode val="edge"/>
          <c:yMode val="edge"/>
          <c:x val="0.24940580344124044"/>
          <c:y val="4.2666821954488933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Управление муниципальным имуществом 4757,36 тыс. рублей</c:v>
                </c:pt>
                <c:pt idx="1">
                  <c:v>Развитие муниципального управления 41484,42 тыс. рублей</c:v>
                </c:pt>
                <c:pt idx="2">
                  <c:v>Управление муниципальными финансами и регулирование межбюджетных отношений 73123,87 тыс. рублей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4757.3600000000024</c:v>
                </c:pt>
                <c:pt idx="1">
                  <c:v>41484.42</c:v>
                </c:pt>
                <c:pt idx="2">
                  <c:v>73123.870000000024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972"/>
          <c:y val="0.19526008064012437"/>
          <c:w val="0.5831859385632352"/>
          <c:h val="0.56770439635302605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/>
              <a:t>МП </a:t>
            </a:r>
            <a:r>
              <a:rPr lang="ru-RU" dirty="0" smtClean="0"/>
              <a:t>поддержка отраслей экономики</a:t>
            </a:r>
            <a:endParaRPr lang="ru-RU" dirty="0"/>
          </a:p>
        </c:rich>
      </c:tx>
      <c:layout>
        <c:manualLayout>
          <c:xMode val="edge"/>
          <c:yMode val="edge"/>
          <c:x val="0.24940580344124053"/>
          <c:y val="4.2666821954488961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поддержка отраслей экономики 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Развитие коммунальной и жилищной инфраструктуры 8030,51 тыс. рублей</c:v>
                </c:pt>
                <c:pt idx="1">
                  <c:v>Развитие транспортной инфраструктуры 33442,06 тыс . рублей</c:v>
                </c:pt>
                <c:pt idx="2">
                  <c:v>Поддержка и развитие малого и среднего предпринимательства 5,7 тыс. рублей</c:v>
                </c:pt>
                <c:pt idx="3">
                  <c:v>Развитие агропромышленного комплекса 14607,1 тыс. рублей</c:v>
                </c:pt>
                <c:pt idx="4">
                  <c:v>Развитие строительства и архитектуры 30,59 тыс. рублей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8030.51</c:v>
                </c:pt>
                <c:pt idx="1">
                  <c:v>33442.06</c:v>
                </c:pt>
                <c:pt idx="2">
                  <c:v>5.7</c:v>
                </c:pt>
                <c:pt idx="3">
                  <c:v>14607.1</c:v>
                </c:pt>
                <c:pt idx="4">
                  <c:v>30.59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972"/>
          <c:y val="0.23758797172106624"/>
          <c:w val="0.5831859385632352"/>
          <c:h val="0.76241202827893351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/>
              <a:t>МП </a:t>
            </a:r>
            <a:r>
              <a:rPr lang="ru-RU" dirty="0" smtClean="0"/>
              <a:t>обеспечение безопасных условий жизнедеятельности</a:t>
            </a:r>
            <a:endParaRPr lang="ru-RU" dirty="0"/>
          </a:p>
        </c:rich>
      </c:tx>
      <c:layout>
        <c:manualLayout>
          <c:xMode val="edge"/>
          <c:yMode val="edge"/>
          <c:x val="0.24940580344124053"/>
          <c:y val="4.2666821954488961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Комплексные меры профилактики немедицинского потребления наркотических средств и их незаконного оборота 99,98 тыс. рублей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99.98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983"/>
          <c:y val="0.23758797172106624"/>
          <c:w val="0.5831859385632352"/>
          <c:h val="0.76241202827893351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24940580344124041"/>
          <c:y val="4.2666821954488919E-2"/>
        </c:manualLayout>
      </c:layout>
      <c:txPr>
        <a:bodyPr/>
        <a:lstStyle/>
        <a:p>
          <a:pPr>
            <a:defRPr sz="1600"/>
          </a:pPr>
          <a:endParaRPr lang="ru-RU"/>
        </a:p>
      </c:txPr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Развитие образования в Котельничском районе 214797,85 тыс. рублей</c:v>
                </c:pt>
                <c:pt idx="1">
                  <c:v>Развитие культуры в Котельничском районе 15841,49 тыс. рублей</c:v>
                </c:pt>
                <c:pt idx="2">
                  <c:v>Повышение эффективности реализации молодежной политики и организации отдыха и оздоровления детей и молодежи 94,9 тыс. рублей</c:v>
                </c:pt>
                <c:pt idx="3">
                  <c:v>Развитие физической культуры и спорта 24126,8 тыс. рублей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214797.84999999998</c:v>
                </c:pt>
                <c:pt idx="1">
                  <c:v>15841.49</c:v>
                </c:pt>
                <c:pt idx="2">
                  <c:v>94.9</c:v>
                </c:pt>
                <c:pt idx="3">
                  <c:v>24126.799999999996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292517254788107"/>
          <c:y val="0.19526008064012432"/>
          <c:w val="0.58781556819285463"/>
          <c:h val="0.80473991935989253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 smtClean="0"/>
              <a:t>МП общего характера</a:t>
            </a:r>
            <a:endParaRPr lang="ru-RU" dirty="0"/>
          </a:p>
        </c:rich>
      </c:tx>
      <c:layout>
        <c:manualLayout>
          <c:xMode val="edge"/>
          <c:yMode val="edge"/>
          <c:x val="0.24940580344124047"/>
          <c:y val="4.266682195448894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Управление муниципальным имуществом 5992,94 тыс. рублей</c:v>
                </c:pt>
                <c:pt idx="1">
                  <c:v>Развитие муниципального управления 66518,35 тыс. рублей</c:v>
                </c:pt>
                <c:pt idx="2">
                  <c:v>Управление муниципальными финансами и регулирование межбюджетных отношений 75168,65 тыс. рублей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5992.94</c:v>
                </c:pt>
                <c:pt idx="1">
                  <c:v>66518.350000000006</c:v>
                </c:pt>
                <c:pt idx="2">
                  <c:v>75168.649999999994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978"/>
          <c:y val="0.19526008064012443"/>
          <c:w val="0.5831859385632352"/>
          <c:h val="0.56770439635302616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/>
              <a:t>МП </a:t>
            </a:r>
            <a:r>
              <a:rPr lang="ru-RU" dirty="0" smtClean="0"/>
              <a:t>поддержка отраслей экономики</a:t>
            </a:r>
            <a:endParaRPr lang="ru-RU" dirty="0"/>
          </a:p>
        </c:rich>
      </c:tx>
      <c:layout>
        <c:manualLayout>
          <c:xMode val="edge"/>
          <c:yMode val="edge"/>
          <c:x val="0.24940580344124058"/>
          <c:y val="4.2666821954488982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поддержка отраслей экономики 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Развитие коммунальной, жилищной инфраструктуры и охрана окружающей среды 47651,02 тыс. рублей</c:v>
                </c:pt>
                <c:pt idx="1">
                  <c:v>Развитие транспортной инфраструктуры 55149,63 тыс . рублей</c:v>
                </c:pt>
                <c:pt idx="2">
                  <c:v>Поддержка и развитие малого и среднего предпринимательства 13 тыс. рублей</c:v>
                </c:pt>
                <c:pt idx="3">
                  <c:v>Развитие агропромышленного комплекса 11856,29 тыс. рублей</c:v>
                </c:pt>
                <c:pt idx="4">
                  <c:v>Развитие строительства и архитектуры 430,35 тыс. рублей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47651.02</c:v>
                </c:pt>
                <c:pt idx="1">
                  <c:v>55149.63</c:v>
                </c:pt>
                <c:pt idx="2">
                  <c:v>13</c:v>
                </c:pt>
                <c:pt idx="3">
                  <c:v>11856.29</c:v>
                </c:pt>
                <c:pt idx="4">
                  <c:v>430.35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978"/>
          <c:y val="0.23758797172106624"/>
          <c:w val="0.5831859385632352"/>
          <c:h val="0.76241202827893351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/>
              <a:t>МП </a:t>
            </a:r>
            <a:r>
              <a:rPr lang="ru-RU" dirty="0" smtClean="0"/>
              <a:t>обеспечение безопасных условий жизнедеятельности</a:t>
            </a:r>
            <a:endParaRPr lang="ru-RU" dirty="0"/>
          </a:p>
        </c:rich>
      </c:tx>
      <c:layout>
        <c:manualLayout>
          <c:xMode val="edge"/>
          <c:yMode val="edge"/>
          <c:x val="0.24940580344124058"/>
          <c:y val="4.2666821954488982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Комплексные меры профилактики немедицинского потребления наркотических средств и их незаконного оборота 5 тыс. рублей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989"/>
          <c:y val="0.23758797172106624"/>
          <c:w val="0.5831859385632352"/>
          <c:h val="0.76241202827893351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26013111208321038"/>
          <c:y val="0"/>
        </c:manualLayout>
      </c:layout>
    </c:title>
    <c:plotArea>
      <c:layout>
        <c:manualLayout>
          <c:layoutTarget val="inner"/>
          <c:xMode val="edge"/>
          <c:yMode val="edge"/>
          <c:x val="0.26951431418295146"/>
          <c:y val="0.19124454311014571"/>
          <c:w val="0.12982392825896663"/>
          <c:h val="0.6798001065131529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Развитие образования 214456,69 тыс. рублей</c:v>
                </c:pt>
                <c:pt idx="1">
                  <c:v>Развитие культуры 14926,37 тыс. рублей</c:v>
                </c:pt>
                <c:pt idx="2">
                  <c:v>Повышение эффективности реализации молодежной политики и организации отдыха и оздоровления детей и молодежи 247,9 тыс. рублей</c:v>
                </c:pt>
                <c:pt idx="3">
                  <c:v>Развитие физической культуры и спорта 24103,63 тыс. рублей</c:v>
                </c:pt>
                <c:pt idx="4">
                  <c:v>Профилактика правонарушений и преступлений 628,41 тыс. рублей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214456.69</c:v>
                </c:pt>
                <c:pt idx="1">
                  <c:v>14926.369999999988</c:v>
                </c:pt>
                <c:pt idx="2">
                  <c:v>247.9</c:v>
                </c:pt>
                <c:pt idx="3">
                  <c:v>24103.629999999986</c:v>
                </c:pt>
                <c:pt idx="4">
                  <c:v>628.41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75"/>
          <c:y val="0.18679321876631186"/>
          <c:w val="0.58106250607562449"/>
          <c:h val="0.80428863104161519"/>
        </c:manualLayout>
      </c:layout>
      <c:txPr>
        <a:bodyPr/>
        <a:lstStyle/>
        <a:p>
          <a:pPr>
            <a:defRPr sz="800" baseline="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 smtClean="0"/>
              <a:t>МП общего характера</a:t>
            </a:r>
            <a:endParaRPr lang="ru-RU" dirty="0"/>
          </a:p>
        </c:rich>
      </c:tx>
      <c:layout>
        <c:manualLayout>
          <c:xMode val="edge"/>
          <c:yMode val="edge"/>
          <c:x val="0.24940580344124041"/>
          <c:y val="4.2666821954488919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Управление муниципальным имуществом 351,6 тыс. рублей</c:v>
                </c:pt>
                <c:pt idx="1">
                  <c:v>Развитие муниципального управления 50482,42 тыс. рублей</c:v>
                </c:pt>
                <c:pt idx="2">
                  <c:v>Управление муниципальными финансами и регулирование межбюджетных отношений 77692,7 тыс. рублей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351.6</c:v>
                </c:pt>
                <c:pt idx="1">
                  <c:v>50482.42</c:v>
                </c:pt>
                <c:pt idx="2">
                  <c:v>77692.7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1527085156022181"/>
          <c:y val="0.39236029539753353"/>
          <c:w val="0.5831859385632352"/>
          <c:h val="0.52132770648187565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4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0.76000000000000845</c:v>
                </c:pt>
                <c:pt idx="1">
                  <c:v>0.24000000000000021</c:v>
                </c:pt>
              </c:numCache>
            </c:numRef>
          </c:val>
        </c:ser>
        <c:firstSliceAng val="0"/>
        <c:holeSize val="50"/>
      </c:doughnut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/>
              <a:t>МП </a:t>
            </a:r>
            <a:r>
              <a:rPr lang="ru-RU" dirty="0" smtClean="0"/>
              <a:t>поддержка отраслей экономики</a:t>
            </a:r>
            <a:endParaRPr lang="ru-RU" dirty="0"/>
          </a:p>
        </c:rich>
      </c:tx>
      <c:layout>
        <c:manualLayout>
          <c:xMode val="edge"/>
          <c:yMode val="edge"/>
          <c:x val="0.24940580344124047"/>
          <c:y val="4.266682195448894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поддержка отраслей экономики 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Развитие коммунальной,жилищной инфраструктуры и охрана окружающей среды 44991,75 тыс. рублей</c:v>
                </c:pt>
                <c:pt idx="1">
                  <c:v>Развитие транспортной инфраструктуры 43454 тыс . рублей</c:v>
                </c:pt>
                <c:pt idx="2">
                  <c:v>Поддержка и развитие малого и среднего предпринимательства 3 тыс. рублей</c:v>
                </c:pt>
                <c:pt idx="3">
                  <c:v>Развитие агропромышленного комплекса 7912 тыс. рублей</c:v>
                </c:pt>
                <c:pt idx="4">
                  <c:v>Развитие строительства и архитектуры 595,93 тыс. рублей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44991.75</c:v>
                </c:pt>
                <c:pt idx="1">
                  <c:v>43454</c:v>
                </c:pt>
                <c:pt idx="2">
                  <c:v>3</c:v>
                </c:pt>
                <c:pt idx="3">
                  <c:v>7912</c:v>
                </c:pt>
                <c:pt idx="4">
                  <c:v>595.9299999999995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967"/>
          <c:y val="0.23758797172106624"/>
          <c:w val="0.5831859385632352"/>
          <c:h val="0.76241202827893351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>
        <c:manualLayout>
          <c:xMode val="edge"/>
          <c:yMode val="edge"/>
          <c:x val="0.24940580344124044"/>
          <c:y val="4.2666821954488933E-2"/>
        </c:manualLayout>
      </c:layout>
      <c:txPr>
        <a:bodyPr/>
        <a:lstStyle/>
        <a:p>
          <a:pPr>
            <a:defRPr sz="1600"/>
          </a:pPr>
          <a:endParaRPr lang="ru-RU"/>
        </a:p>
      </c:txPr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Развитие образования 207608,59 тыс. рублей</c:v>
                </c:pt>
                <c:pt idx="1">
                  <c:v>Развитие культуры 14907,17 тыс. рублей</c:v>
                </c:pt>
                <c:pt idx="2">
                  <c:v>Повышение эффективности реализации молодежной политики и организации отдыха и оздоровления детей и молодежи 94,9 тыс. рублей</c:v>
                </c:pt>
                <c:pt idx="3">
                  <c:v>Развитие физической культуры и спорта 21340,26 тыс. рублей</c:v>
                </c:pt>
                <c:pt idx="4">
                  <c:v>Профилактика правонарушений и преступлений 607,7 тыс. рублей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207608.59</c:v>
                </c:pt>
                <c:pt idx="1">
                  <c:v>14907.17</c:v>
                </c:pt>
                <c:pt idx="2">
                  <c:v>94.9</c:v>
                </c:pt>
                <c:pt idx="4">
                  <c:v>607.70000000000005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292517254788113"/>
          <c:y val="0.19526008064012437"/>
          <c:w val="0.58781556819285441"/>
          <c:h val="0.80473991935989275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5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 smtClean="0"/>
              <a:t>МП общего характера</a:t>
            </a:r>
            <a:endParaRPr lang="ru-RU" dirty="0"/>
          </a:p>
        </c:rich>
      </c:tx>
      <c:layout>
        <c:manualLayout>
          <c:xMode val="edge"/>
          <c:yMode val="edge"/>
          <c:x val="0.24940580344124053"/>
          <c:y val="4.2666821954488961E-2"/>
        </c:manualLayout>
      </c:layout>
    </c:title>
    <c:plotArea>
      <c:layout>
        <c:manualLayout>
          <c:layoutTarget val="inner"/>
          <c:xMode val="edge"/>
          <c:yMode val="edge"/>
          <c:x val="0.27732696607368701"/>
          <c:y val="0.33464316043615577"/>
          <c:w val="0.10431454748712007"/>
          <c:h val="0.5722357982079683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Управление муниципальным имуществом 351,6 тыс. рублей</c:v>
                </c:pt>
                <c:pt idx="1">
                  <c:v>Развитие муниципального управления 50121,85 тыс. рублей</c:v>
                </c:pt>
                <c:pt idx="2">
                  <c:v>Управление муниципальными финансами и регулирование межбюджетных отношений 82643,8 тыс. рублей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351.6</c:v>
                </c:pt>
                <c:pt idx="1">
                  <c:v>50121.850000000013</c:v>
                </c:pt>
                <c:pt idx="2">
                  <c:v>82643.8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983"/>
          <c:y val="0.19526008064012446"/>
          <c:w val="0.5831859385632352"/>
          <c:h val="0.56770439635302639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/>
              <a:t>МП </a:t>
            </a:r>
            <a:r>
              <a:rPr lang="ru-RU" dirty="0" smtClean="0"/>
              <a:t>поддержка отраслей экономики</a:t>
            </a:r>
            <a:endParaRPr lang="ru-RU" dirty="0"/>
          </a:p>
        </c:rich>
      </c:tx>
      <c:layout>
        <c:manualLayout>
          <c:xMode val="edge"/>
          <c:yMode val="edge"/>
          <c:x val="0.24940580344124064"/>
          <c:y val="4.2666821954488995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поддержка отраслей экономики 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Развитие коммунальной, жилищной инфраструктуры и охрана окружающей среды 9099,31 тыс. рублей</c:v>
                </c:pt>
                <c:pt idx="1">
                  <c:v>Развитие транспортной инфраструктуры 45063 тыс . рублей</c:v>
                </c:pt>
                <c:pt idx="2">
                  <c:v>Поддержка и развитие малого и среднего предпринимательства 3,0 тыс. рублей</c:v>
                </c:pt>
                <c:pt idx="3">
                  <c:v>Развитие агропромышленного комплекса 3271,3 тыс. рублей</c:v>
                </c:pt>
                <c:pt idx="4">
                  <c:v>Развитие строительства и архзитектуры 5,93 тыс. рублей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9099.31</c:v>
                </c:pt>
                <c:pt idx="1">
                  <c:v>45063</c:v>
                </c:pt>
                <c:pt idx="2">
                  <c:v>3</c:v>
                </c:pt>
                <c:pt idx="3">
                  <c:v>3271.3</c:v>
                </c:pt>
                <c:pt idx="4">
                  <c:v>5.9300000000000024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983"/>
          <c:y val="0.23758797172106624"/>
          <c:w val="0.5831859385632352"/>
          <c:h val="0.76241202827893351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>
        <c:manualLayout>
          <c:xMode val="edge"/>
          <c:yMode val="edge"/>
          <c:x val="0.24940580344124047"/>
          <c:y val="4.266682195448894E-2"/>
        </c:manualLayout>
      </c:layout>
      <c:txPr>
        <a:bodyPr/>
        <a:lstStyle/>
        <a:p>
          <a:pPr>
            <a:defRPr sz="1600"/>
          </a:pPr>
          <a:endParaRPr lang="ru-RU"/>
        </a:p>
      </c:txPr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Развитие образования 208558,99 тыс. рублей</c:v>
                </c:pt>
                <c:pt idx="1">
                  <c:v>Развитие культуры 14707,1 тыс. рублей</c:v>
                </c:pt>
                <c:pt idx="2">
                  <c:v>Повышение эффективности реализации молодежной политики и организации отдыха и оздоровления детей и молодежи 94,9 тыс. рублей</c:v>
                </c:pt>
                <c:pt idx="3">
                  <c:v>Развитие физической культуры и спорта 21750,16 тыс. рублей</c:v>
                </c:pt>
                <c:pt idx="4">
                  <c:v>Профилактика правонарушений и преступлений 607,7 тыс. рублей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208558.99</c:v>
                </c:pt>
                <c:pt idx="1">
                  <c:v>14707.1</c:v>
                </c:pt>
                <c:pt idx="2">
                  <c:v>94.9</c:v>
                </c:pt>
                <c:pt idx="3">
                  <c:v>21750.16</c:v>
                </c:pt>
                <c:pt idx="4">
                  <c:v>607.70000000000005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292517254788124"/>
          <c:y val="0.19526008064012443"/>
          <c:w val="0.5878155681928543"/>
          <c:h val="0.80473991935989286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5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 smtClean="0"/>
              <a:t>МП общего характера</a:t>
            </a:r>
            <a:endParaRPr lang="ru-RU" dirty="0"/>
          </a:p>
        </c:rich>
      </c:tx>
      <c:layout>
        <c:manualLayout>
          <c:xMode val="edge"/>
          <c:yMode val="edge"/>
          <c:x val="0.24940580344124058"/>
          <c:y val="4.2666821954488982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социальной направленности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Управление муниципальным имуществом 351,6 тыс. рублей</c:v>
                </c:pt>
                <c:pt idx="1">
                  <c:v>Развитие муниципального управления 52623,25 тыс. рублей</c:v>
                </c:pt>
                <c:pt idx="2">
                  <c:v>Управление муниципальными финансами и регулирование межбюджетных отношений 87779,4 тыс. рублей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351.6</c:v>
                </c:pt>
                <c:pt idx="1">
                  <c:v>52623.25</c:v>
                </c:pt>
                <c:pt idx="2">
                  <c:v>87779.4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989"/>
          <c:y val="0.19526008064012448"/>
          <c:w val="0.5831859385632352"/>
          <c:h val="0.56770439635302661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/>
            </a:pPr>
            <a:r>
              <a:rPr lang="ru-RU" dirty="0"/>
              <a:t>МП </a:t>
            </a:r>
            <a:r>
              <a:rPr lang="ru-RU" dirty="0" smtClean="0"/>
              <a:t>поддержка отраслей экономики</a:t>
            </a:r>
            <a:endParaRPr lang="ru-RU" dirty="0"/>
          </a:p>
        </c:rich>
      </c:tx>
      <c:layout>
        <c:manualLayout>
          <c:xMode val="edge"/>
          <c:yMode val="edge"/>
          <c:x val="0.24940580344124069"/>
          <c:y val="4.2666821954489016E-2"/>
        </c:manualLayout>
      </c:layout>
    </c:title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МП поддержка отраслей экономики </c:v>
                </c:pt>
              </c:strCache>
            </c:strRef>
          </c:tx>
          <c:cat>
            <c:strRef>
              <c:f>Лист1!$A$2:$A$6</c:f>
              <c:strCache>
                <c:ptCount val="5"/>
                <c:pt idx="0">
                  <c:v>Развитие коммунальной, жилищной инфраструктуры и охрана окружающей среды 8453,5 тыс. рублей</c:v>
                </c:pt>
                <c:pt idx="1">
                  <c:v>Развитие транспортной инфраструктуры 43702 тыс . рублей</c:v>
                </c:pt>
                <c:pt idx="2">
                  <c:v>Поддержка и развитие малого и среднего предпринимательства 3,0 тыс. рублей</c:v>
                </c:pt>
                <c:pt idx="3">
                  <c:v>Развитие агропромышленного комплекса 1171,7 тыс. рублей</c:v>
                </c:pt>
                <c:pt idx="4">
                  <c:v>Развитие строительства и архитектуры в Котельничском районе 5,93тыс. рублей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8453.5</c:v>
                </c:pt>
                <c:pt idx="1">
                  <c:v>43702</c:v>
                </c:pt>
                <c:pt idx="2">
                  <c:v>3</c:v>
                </c:pt>
                <c:pt idx="3">
                  <c:v>1721.7</c:v>
                </c:pt>
                <c:pt idx="4">
                  <c:v>5.9300000000000024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40755480217750989"/>
          <c:y val="0.23758797172106624"/>
          <c:w val="0.5831859385632352"/>
          <c:h val="0.76241202827893351"/>
        </c:manualLayout>
      </c:layout>
      <c:spPr>
        <a:ln w="0"/>
      </c:spPr>
      <c:txPr>
        <a:bodyPr/>
        <a:lstStyle/>
        <a:p>
          <a:pPr>
            <a:defRPr sz="800" baseline="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2.6073891579645198E-2"/>
          <c:y val="2.3560745403293552E-2"/>
          <c:w val="0.94785221684071064"/>
          <c:h val="0.51910730916049197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Руководство и управление в сфере установленных функций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42596.53</c:v>
                </c:pt>
                <c:pt idx="1">
                  <c:v>42891.43</c:v>
                </c:pt>
                <c:pt idx="2">
                  <c:v>43078.13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Резервные фонды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200</c:v>
                </c:pt>
                <c:pt idx="1">
                  <c:v>200</c:v>
                </c:pt>
                <c:pt idx="2">
                  <c:v>200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Другие общегосударственные вопросы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9828.6</c:v>
                </c:pt>
                <c:pt idx="1">
                  <c:v>14844</c:v>
                </c:pt>
                <c:pt idx="2">
                  <c:v>20162.3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Судебная система</c:v>
                </c:pt>
              </c:strCache>
            </c:strRef>
          </c:tx>
          <c:dLbls>
            <c:dLbl>
              <c:idx val="0"/>
              <c:layout>
                <c:manualLayout>
                  <c:x val="-7.1110613399032012E-3"/>
                  <c:y val="-1.6653078902018701E-2"/>
                </c:manualLayout>
              </c:layout>
              <c:showVal val="1"/>
            </c:dLbl>
            <c:dLbl>
              <c:idx val="1"/>
              <c:layout>
                <c:manualLayout>
                  <c:x val="-4.7407075599354221E-3"/>
                  <c:y val="-3.4002017757752659E-3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1.7777653349757845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2.5</c:v>
                </c:pt>
                <c:pt idx="1">
                  <c:v>0.5</c:v>
                </c:pt>
                <c:pt idx="2">
                  <c:v>0.4</c:v>
                </c:pt>
              </c:numCache>
            </c:numRef>
          </c:val>
        </c:ser>
        <c:overlap val="100"/>
        <c:axId val="167054336"/>
        <c:axId val="166990592"/>
      </c:barChart>
      <c:catAx>
        <c:axId val="167054336"/>
        <c:scaling>
          <c:orientation val="minMax"/>
        </c:scaling>
        <c:axPos val="b"/>
        <c:tickLblPos val="nextTo"/>
        <c:crossAx val="166990592"/>
        <c:crosses val="autoZero"/>
        <c:auto val="1"/>
        <c:lblAlgn val="ctr"/>
        <c:lblOffset val="100"/>
      </c:catAx>
      <c:valAx>
        <c:axId val="166990592"/>
        <c:scaling>
          <c:orientation val="minMax"/>
        </c:scaling>
        <c:delete val="1"/>
        <c:axPos val="l"/>
        <c:numFmt formatCode="General" sourceLinked="1"/>
        <c:tickLblPos val="none"/>
        <c:crossAx val="16705433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7.1822839385201162E-2"/>
          <c:y val="0.67517287718021801"/>
          <c:w val="0.85635432122959765"/>
          <c:h val="0.32482712281979226"/>
        </c:manualLayout>
      </c:layout>
      <c:txPr>
        <a:bodyPr/>
        <a:lstStyle/>
        <a:p>
          <a:pPr>
            <a:defRPr sz="1600" baseline="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Другие вопросы в области национальной безопасности и правоохранительной деятельности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30.71</c:v>
                </c:pt>
                <c:pt idx="1">
                  <c:v>10</c:v>
                </c:pt>
                <c:pt idx="2">
                  <c:v>10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Безопасность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2072.4</c:v>
                </c:pt>
                <c:pt idx="1">
                  <c:v>2072.4</c:v>
                </c:pt>
                <c:pt idx="2">
                  <c:v>2072.4</c:v>
                </c:pt>
              </c:numCache>
            </c:numRef>
          </c:val>
        </c:ser>
        <c:overlap val="100"/>
        <c:axId val="167049472"/>
        <c:axId val="167051264"/>
      </c:barChart>
      <c:catAx>
        <c:axId val="167049472"/>
        <c:scaling>
          <c:orientation val="minMax"/>
        </c:scaling>
        <c:axPos val="b"/>
        <c:tickLblPos val="nextTo"/>
        <c:crossAx val="167051264"/>
        <c:crosses val="autoZero"/>
        <c:auto val="1"/>
        <c:lblAlgn val="ctr"/>
        <c:lblOffset val="100"/>
      </c:catAx>
      <c:valAx>
        <c:axId val="167051264"/>
        <c:scaling>
          <c:orientation val="minMax"/>
        </c:scaling>
        <c:delete val="1"/>
        <c:axPos val="l"/>
        <c:numFmt formatCode="General" sourceLinked="1"/>
        <c:tickLblPos val="none"/>
        <c:crossAx val="16704947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2.8069978973301841E-2"/>
          <c:y val="1.654814601828606E-2"/>
          <c:w val="0.84071723585118363"/>
          <c:h val="0.9063783515873395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Дорожное хозяйство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000" dirty="0"/>
                      <a:t>33%</a:t>
                    </a:r>
                  </a:p>
                </c:rich>
              </c:tx>
              <c:showVal val="1"/>
              <c:showCatName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000" dirty="0"/>
                      <a:t>34%</a:t>
                    </a:r>
                  </a:p>
                </c:rich>
              </c:tx>
              <c:showVal val="1"/>
              <c:showCatName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000" dirty="0"/>
                      <a:t>33%</a:t>
                    </a:r>
                  </a:p>
                </c:rich>
              </c:tx>
              <c:showVal val="1"/>
            </c:dLbl>
            <c:showCatName val="1"/>
            <c:showLeaderLines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Лист1!$B$2:$B$4</c:f>
              <c:numCache>
                <c:formatCode>0%</c:formatCode>
                <c:ptCount val="3"/>
                <c:pt idx="0">
                  <c:v>0.3290000000000004</c:v>
                </c:pt>
                <c:pt idx="1">
                  <c:v>0.34</c:v>
                </c:pt>
                <c:pt idx="2">
                  <c:v>0.3300000000000004</c:v>
                </c:pt>
              </c:numCache>
            </c:numRef>
          </c:val>
        </c:ser>
        <c:firstSliceAng val="0"/>
        <c:holeSize val="50"/>
      </c:doughnut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4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0.76000000000000845</c:v>
                </c:pt>
                <c:pt idx="1">
                  <c:v>0.24000000000000021</c:v>
                </c:pt>
              </c:numCache>
            </c:numRef>
          </c:val>
        </c:ser>
        <c:firstSliceAng val="0"/>
        <c:holeSize val="50"/>
      </c:doughnut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6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3740702485299996"/>
          <c:y val="6.6261621796426584E-2"/>
          <c:w val="0.77775910420718053"/>
          <c:h val="0.87175923680168277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Дорожное хозяйство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000" dirty="0"/>
                      <a:t>65%</a:t>
                    </a: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000" dirty="0"/>
                      <a:t>24%</a:t>
                    </a:r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000" dirty="0"/>
                      <a:t>11%</a:t>
                    </a:r>
                  </a:p>
                </c:rich>
              </c:tx>
              <c:showVal val="1"/>
            </c:dLbl>
            <c:showVal val="1"/>
            <c:showLeaderLines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Лист1!$B$2:$B$4</c:f>
              <c:numCache>
                <c:formatCode>0%</c:formatCode>
                <c:ptCount val="3"/>
                <c:pt idx="0">
                  <c:v>0.6500000000000008</c:v>
                </c:pt>
                <c:pt idx="1">
                  <c:v>0.24000000000000013</c:v>
                </c:pt>
                <c:pt idx="2">
                  <c:v>0.11</c:v>
                </c:pt>
              </c:numCache>
            </c:numRef>
          </c:val>
        </c:ser>
        <c:firstSliceAng val="0"/>
        <c:holeSize val="50"/>
      </c:doughnut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6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8.3820935636496174E-2"/>
          <c:y val="5.2287258788994088E-2"/>
          <c:w val="0.84535385773522342"/>
          <c:h val="0.8950812922775426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Дорожное хозяйство</c:v>
                </c:pt>
              </c:strCache>
            </c:strRef>
          </c:tx>
          <c:cat>
            <c:numRef>
              <c:f>Лист1!$A$2:$A$4</c:f>
              <c:numCache>
                <c:formatCode>General</c:formatCode>
                <c:ptCount val="3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Лист1!$B$2:$B$4</c:f>
              <c:numCache>
                <c:formatCode>0%</c:formatCode>
                <c:ptCount val="3"/>
                <c:pt idx="0">
                  <c:v>0.3300000000000004</c:v>
                </c:pt>
                <c:pt idx="1">
                  <c:v>0.3300000000000004</c:v>
                </c:pt>
                <c:pt idx="2">
                  <c:v>0.3300000000000004</c:v>
                </c:pt>
              </c:numCache>
            </c:numRef>
          </c:val>
        </c:ser>
        <c:firstSliceAng val="0"/>
        <c:holeSize val="50"/>
      </c:doughnut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6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"/>
          <c:y val="6.2577449350970414E-3"/>
          <c:w val="0.9263780498641736"/>
          <c:h val="0.96340907285019972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Дорожное хозяйство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000" dirty="0"/>
                      <a:t>96%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-8.4377603061511708E-2"/>
                  <c:y val="-1.0968814020735381E-2"/>
                </c:manualLayout>
              </c:layout>
              <c:tx>
                <c:rich>
                  <a:bodyPr/>
                  <a:lstStyle/>
                  <a:p>
                    <a:r>
                      <a:rPr lang="en-US" sz="1000" dirty="0"/>
                      <a:t>2%</a:t>
                    </a:r>
                  </a:p>
                </c:rich>
              </c:tx>
              <c:showVal val="1"/>
            </c:dLbl>
            <c:dLbl>
              <c:idx val="2"/>
              <c:layout>
                <c:manualLayout>
                  <c:x val="6.3282371807914739E-2"/>
                  <c:y val="6.2841437710812524E-18"/>
                </c:manualLayout>
              </c:layout>
              <c:tx>
                <c:rich>
                  <a:bodyPr/>
                  <a:lstStyle/>
                  <a:p>
                    <a:r>
                      <a:rPr lang="en-US" sz="1000" dirty="0"/>
                      <a:t>2%</a:t>
                    </a:r>
                  </a:p>
                </c:rich>
              </c:tx>
              <c:showVal val="1"/>
            </c:dLbl>
            <c:showVal val="1"/>
            <c:showLeaderLines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Лист1!$B$2:$B$4</c:f>
              <c:numCache>
                <c:formatCode>0%</c:formatCode>
                <c:ptCount val="3"/>
                <c:pt idx="0">
                  <c:v>0.96000000000000052</c:v>
                </c:pt>
                <c:pt idx="1">
                  <c:v>2.0000000000000011E-2</c:v>
                </c:pt>
                <c:pt idx="2">
                  <c:v>2.0000000000000011E-2</c:v>
                </c:pt>
              </c:numCache>
            </c:numRef>
          </c:val>
        </c:ser>
        <c:firstSliceAng val="0"/>
        <c:holeSize val="50"/>
      </c:doughnut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6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Жилищное хозяйство</c:v>
                </c:pt>
              </c:strCache>
            </c:strRef>
          </c:tx>
          <c:dLbls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Лист1!$B$2:$B$4</c:f>
              <c:numCache>
                <c:formatCode>0%</c:formatCode>
                <c:ptCount val="3"/>
                <c:pt idx="0">
                  <c:v>1.0000000000000005E-2</c:v>
                </c:pt>
                <c:pt idx="1">
                  <c:v>1.4E-2</c:v>
                </c:pt>
                <c:pt idx="2">
                  <c:v>2.0000000000000011E-2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Коммунальное хозяйство</c:v>
                </c:pt>
              </c:strCache>
            </c:strRef>
          </c:tx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elete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Лист1!$C$2:$C$4</c:f>
              <c:numCache>
                <c:formatCode>0%</c:formatCode>
                <c:ptCount val="3"/>
                <c:pt idx="0">
                  <c:v>0.96400000000000052</c:v>
                </c:pt>
                <c:pt idx="1">
                  <c:v>0.97000000000000053</c:v>
                </c:pt>
                <c:pt idx="2">
                  <c:v>0.97000000000000053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Благоустройство</c:v>
                </c:pt>
              </c:strCache>
            </c:strRef>
          </c:tx>
          <c:dLbls>
            <c:dLbl>
              <c:idx val="0"/>
              <c:layout>
                <c:manualLayout>
                  <c:x val="-1.9752948166397621E-2"/>
                  <c:y val="-4.9131912608641557E-3"/>
                </c:manualLayout>
              </c:layout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1 %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Лист1!$D$2:$D$4</c:f>
              <c:numCache>
                <c:formatCode>0%</c:formatCode>
                <c:ptCount val="3"/>
                <c:pt idx="0">
                  <c:v>1.0000000000000005E-2</c:v>
                </c:pt>
                <c:pt idx="1">
                  <c:v>1.0000000000000005E-2</c:v>
                </c:pt>
                <c:pt idx="2" formatCode="0.00%">
                  <c:v>1.0000000000000005E-2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Охрана окружающей среды</c:v>
                </c:pt>
              </c:strCache>
            </c:strRef>
          </c:tx>
          <c:dLbls>
            <c:dLbl>
              <c:idx val="0"/>
              <c:layout>
                <c:manualLayout>
                  <c:x val="2.8532036240352054E-2"/>
                  <c:y val="-9.8263825217283184E-3"/>
                </c:manualLayout>
              </c:layout>
              <c:showVal val="1"/>
            </c:dLbl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Лист1!$E$2:$E$4</c:f>
              <c:numCache>
                <c:formatCode>General</c:formatCode>
                <c:ptCount val="3"/>
                <c:pt idx="0" formatCode="0%">
                  <c:v>2.3E-2</c:v>
                </c:pt>
              </c:numCache>
            </c:numRef>
          </c:val>
        </c:ser>
        <c:shape val="box"/>
        <c:axId val="167143680"/>
        <c:axId val="167161856"/>
        <c:axId val="0"/>
      </c:bar3DChart>
      <c:catAx>
        <c:axId val="167143680"/>
        <c:scaling>
          <c:orientation val="minMax"/>
        </c:scaling>
        <c:axPos val="b"/>
        <c:numFmt formatCode="General" sourceLinked="1"/>
        <c:tickLblPos val="nextTo"/>
        <c:crossAx val="167161856"/>
        <c:crosses val="autoZero"/>
        <c:auto val="1"/>
        <c:lblAlgn val="ctr"/>
        <c:lblOffset val="100"/>
      </c:catAx>
      <c:valAx>
        <c:axId val="167161856"/>
        <c:scaling>
          <c:orientation val="minMax"/>
        </c:scaling>
        <c:delete val="1"/>
        <c:axPos val="l"/>
        <c:numFmt formatCode="0%" sourceLinked="1"/>
        <c:tickLblPos val="none"/>
        <c:crossAx val="1671436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109441707673931"/>
          <c:y val="0.14985852330361413"/>
          <c:w val="0.34537707692304997"/>
          <c:h val="0.70028295339277169"/>
        </c:manualLayout>
      </c:layout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6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1.5920027396101741E-2"/>
          <c:y val="4.5132484825930616E-2"/>
          <c:w val="0.97888174533229133"/>
          <c:h val="0.9036674631167747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Дошкольное образование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33787.5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Общее образование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156284.1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Молодежная политика и оздоровление детей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99.9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Дополнительное образование детей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25035.9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Профессиональная подготовка</c:v>
                </c:pt>
              </c:strCache>
            </c:strRef>
          </c:tx>
          <c:dLbls>
            <c:dLbl>
              <c:idx val="0"/>
              <c:layout>
                <c:manualLayout>
                  <c:x val="-6.3868492435921976E-3"/>
                  <c:y val="-5.9768326797079024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77.31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Другие вопросы в области образования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</c:spPr>
          </c:dPt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8791.66</c:v>
                </c:pt>
              </c:numCache>
            </c:numRef>
          </c:val>
        </c:ser>
        <c:axId val="167661952"/>
        <c:axId val="167663488"/>
      </c:barChart>
      <c:catAx>
        <c:axId val="167661952"/>
        <c:scaling>
          <c:orientation val="minMax"/>
        </c:scaling>
        <c:delete val="1"/>
        <c:axPos val="b"/>
        <c:tickLblPos val="none"/>
        <c:crossAx val="167663488"/>
        <c:crosses val="autoZero"/>
        <c:auto val="1"/>
        <c:lblAlgn val="ctr"/>
        <c:lblOffset val="100"/>
      </c:catAx>
      <c:valAx>
        <c:axId val="167663488"/>
        <c:scaling>
          <c:orientation val="minMax"/>
        </c:scaling>
        <c:delete val="1"/>
        <c:axPos val="l"/>
        <c:numFmt formatCode="General" sourceLinked="1"/>
        <c:tickLblPos val="none"/>
        <c:crossAx val="16766195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6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1.5920027396101741E-2"/>
          <c:y val="0"/>
          <c:w val="0.97888174533229133"/>
          <c:h val="0.9826791011734599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Дошкольное образование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35383.1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Общее образование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147818.79999999999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Молодежная политика и оздоровление детей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99.9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Дополнительное образование детей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26051.7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Профессиональная подготовка</c:v>
                </c:pt>
              </c:strCache>
            </c:strRef>
          </c:tx>
          <c:dLbls>
            <c:dLbl>
              <c:idx val="0"/>
              <c:layout>
                <c:manualLayout>
                  <c:x val="-6.3868492435921994E-3"/>
                  <c:y val="-5.9768326797079024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77.31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Другие вопросы в области образования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</c:spPr>
          </c:dPt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8772.39</c:v>
                </c:pt>
              </c:numCache>
            </c:numRef>
          </c:val>
        </c:ser>
        <c:axId val="167822848"/>
        <c:axId val="167824384"/>
      </c:barChart>
      <c:catAx>
        <c:axId val="167822848"/>
        <c:scaling>
          <c:orientation val="minMax"/>
        </c:scaling>
        <c:delete val="1"/>
        <c:axPos val="b"/>
        <c:tickLblPos val="none"/>
        <c:crossAx val="167824384"/>
        <c:crosses val="autoZero"/>
        <c:auto val="1"/>
        <c:lblAlgn val="ctr"/>
        <c:lblOffset val="100"/>
      </c:catAx>
      <c:valAx>
        <c:axId val="167824384"/>
        <c:scaling>
          <c:orientation val="minMax"/>
        </c:scaling>
        <c:delete val="1"/>
        <c:axPos val="l"/>
        <c:numFmt formatCode="General" sourceLinked="1"/>
        <c:tickLblPos val="none"/>
        <c:crossAx val="16782284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6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1.5920027396101741E-2"/>
          <c:y val="4.5132484825930699E-2"/>
          <c:w val="0.97888174533229133"/>
          <c:h val="0.9036674631167747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Дошкольное образование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34723.199999999997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Общее образование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147966.29999999999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Молодежная политика и оздоровление детей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99.9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Дополнительное образование детей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25631.599999999988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Профессиональная подготовка</c:v>
                </c:pt>
              </c:strCache>
            </c:strRef>
          </c:tx>
          <c:dLbls>
            <c:dLbl>
              <c:idx val="0"/>
              <c:layout>
                <c:manualLayout>
                  <c:x val="-6.3868492435922011E-3"/>
                  <c:y val="-5.9768326797079024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77.31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Другие вопросы в области образования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</c:spPr>
          </c:dPt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8772.39</c:v>
                </c:pt>
              </c:numCache>
            </c:numRef>
          </c:val>
        </c:ser>
        <c:axId val="167842560"/>
        <c:axId val="167844096"/>
      </c:barChart>
      <c:catAx>
        <c:axId val="167842560"/>
        <c:scaling>
          <c:orientation val="minMax"/>
        </c:scaling>
        <c:delete val="1"/>
        <c:axPos val="b"/>
        <c:tickLblPos val="none"/>
        <c:crossAx val="167844096"/>
        <c:crosses val="autoZero"/>
        <c:auto val="1"/>
        <c:lblAlgn val="ctr"/>
        <c:lblOffset val="100"/>
      </c:catAx>
      <c:valAx>
        <c:axId val="167844096"/>
        <c:scaling>
          <c:orientation val="minMax"/>
        </c:scaling>
        <c:delete val="1"/>
        <c:axPos val="l"/>
        <c:numFmt formatCode="General" sourceLinked="1"/>
        <c:tickLblPos val="none"/>
        <c:crossAx val="16784256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6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3.2564122588450256E-4"/>
          <c:y val="3.9155437188417602E-2"/>
          <c:w val="0.97888174533229133"/>
          <c:h val="0.9036674631167747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Библиотеки</c:v>
                </c:pt>
              </c:strCache>
            </c:strRef>
          </c:tx>
          <c:dLbls>
            <c:dLbl>
              <c:idx val="0"/>
              <c:layout>
                <c:manualLayout>
                  <c:x val="-2.8069978973301841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 smtClean="0"/>
                      <a:t>363</a:t>
                    </a:r>
                    <a:r>
                      <a:rPr lang="ru-RU" sz="1600" dirty="0" smtClean="0"/>
                      <a:t>9,4</a:t>
                    </a:r>
                    <a:endParaRPr lang="en-US" sz="1600" dirty="0"/>
                  </a:p>
                </c:rich>
              </c:tx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3639.4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Музеи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ru-RU" smtClean="0"/>
                      <a:t>3690,3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3690.3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Дворцы, дома и другие учреждения культуры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4076.3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Иные расходы</c:v>
                </c:pt>
              </c:strCache>
            </c:strRef>
          </c:tx>
          <c:dLbls>
            <c:dLbl>
              <c:idx val="0"/>
              <c:tx>
                <c:rich>
                  <a:bodyPr/>
                  <a:lstStyle/>
                  <a:p>
                    <a:r>
                      <a:rPr lang="ru-RU" dirty="0" smtClean="0"/>
                      <a:t>241,57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241.57</c:v>
                </c:pt>
              </c:numCache>
            </c:numRef>
          </c:val>
        </c:ser>
        <c:axId val="167710080"/>
        <c:axId val="167957632"/>
      </c:barChart>
      <c:catAx>
        <c:axId val="167710080"/>
        <c:scaling>
          <c:orientation val="minMax"/>
        </c:scaling>
        <c:delete val="1"/>
        <c:axPos val="b"/>
        <c:tickLblPos val="none"/>
        <c:crossAx val="167957632"/>
        <c:crosses val="autoZero"/>
        <c:auto val="1"/>
        <c:lblAlgn val="ctr"/>
        <c:lblOffset val="100"/>
      </c:catAx>
      <c:valAx>
        <c:axId val="167957632"/>
        <c:scaling>
          <c:orientation val="minMax"/>
        </c:scaling>
        <c:delete val="1"/>
        <c:axPos val="l"/>
        <c:numFmt formatCode="General" sourceLinked="1"/>
        <c:tickLblPos val="none"/>
        <c:crossAx val="16771008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6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Библиотеки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3663.5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Музеи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3740.4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Дворцы, дома и другие учреждения культуры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4000.7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Иные расходы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145</c:v>
                </c:pt>
              </c:numCache>
            </c:numRef>
          </c:val>
        </c:ser>
        <c:axId val="168239104"/>
        <c:axId val="168240640"/>
      </c:barChart>
      <c:catAx>
        <c:axId val="168239104"/>
        <c:scaling>
          <c:orientation val="minMax"/>
        </c:scaling>
        <c:delete val="1"/>
        <c:axPos val="b"/>
        <c:tickLblPos val="none"/>
        <c:crossAx val="168240640"/>
        <c:crosses val="autoZero"/>
        <c:auto val="1"/>
        <c:lblAlgn val="ctr"/>
        <c:lblOffset val="100"/>
      </c:catAx>
      <c:valAx>
        <c:axId val="168240640"/>
        <c:scaling>
          <c:orientation val="minMax"/>
        </c:scaling>
        <c:delete val="1"/>
        <c:axPos val="l"/>
        <c:numFmt formatCode="General" sourceLinked="1"/>
        <c:tickLblPos val="none"/>
        <c:crossAx val="16823910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6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8.1958481480444587E-2"/>
          <c:y val="3.9155437188417602E-2"/>
          <c:w val="0.91804151851956006"/>
          <c:h val="0.9036674631167747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Библиотеки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3654.5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Музеи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3722.1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Дворцы, дома и другие учреждения культуры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3991.7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Иные расходы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241.57</c:v>
                </c:pt>
              </c:numCache>
            </c:numRef>
          </c:val>
        </c:ser>
        <c:axId val="168264064"/>
        <c:axId val="168265600"/>
      </c:barChart>
      <c:catAx>
        <c:axId val="168264064"/>
        <c:scaling>
          <c:orientation val="minMax"/>
        </c:scaling>
        <c:delete val="1"/>
        <c:axPos val="b"/>
        <c:tickLblPos val="none"/>
        <c:crossAx val="168265600"/>
        <c:crosses val="autoZero"/>
        <c:auto val="1"/>
        <c:lblAlgn val="ctr"/>
        <c:lblOffset val="100"/>
      </c:catAx>
      <c:valAx>
        <c:axId val="168265600"/>
        <c:scaling>
          <c:orientation val="minMax"/>
        </c:scaling>
        <c:delete val="1"/>
        <c:axPos val="l"/>
        <c:numFmt formatCode="General" sourceLinked="1"/>
        <c:tickLblPos val="none"/>
        <c:crossAx val="16826406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4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0.7200000000000002</c:v>
                </c:pt>
                <c:pt idx="1">
                  <c:v>0.28000000000000008</c:v>
                </c:pt>
              </c:numCache>
            </c:numRef>
          </c:val>
        </c:ser>
        <c:firstSliceAng val="0"/>
        <c:holeSize val="50"/>
      </c:doughnut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7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1.4222122679806265E-2"/>
          <c:y val="2.4444273355917034E-2"/>
          <c:w val="0.94785221684071064"/>
          <c:h val="0.8651657731179484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Другие вопросы в области соц. политики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95.9</c:v>
                </c:pt>
                <c:pt idx="1">
                  <c:v>95.9</c:v>
                </c:pt>
                <c:pt idx="2">
                  <c:v>95.9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Охрана семьи и детства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3598.6</c:v>
                </c:pt>
                <c:pt idx="1">
                  <c:v>3598.6</c:v>
                </c:pt>
                <c:pt idx="2">
                  <c:v>5962.1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Социальное обеспечение населения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10039</c:v>
                </c:pt>
                <c:pt idx="1">
                  <c:v>10618</c:v>
                </c:pt>
                <c:pt idx="2">
                  <c:v>11092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Пенсионное обеспечение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2438</c:v>
                </c:pt>
                <c:pt idx="1">
                  <c:v>2438</c:v>
                </c:pt>
                <c:pt idx="2">
                  <c:v>2438</c:v>
                </c:pt>
              </c:numCache>
            </c:numRef>
          </c:val>
        </c:ser>
        <c:overlap val="100"/>
        <c:axId val="168379520"/>
        <c:axId val="168381056"/>
      </c:barChart>
      <c:catAx>
        <c:axId val="168379520"/>
        <c:scaling>
          <c:orientation val="minMax"/>
        </c:scaling>
        <c:axPos val="b"/>
        <c:tickLblPos val="nextTo"/>
        <c:crossAx val="168381056"/>
        <c:crosses val="autoZero"/>
        <c:auto val="1"/>
        <c:lblAlgn val="ctr"/>
        <c:lblOffset val="100"/>
      </c:catAx>
      <c:valAx>
        <c:axId val="168381056"/>
        <c:scaling>
          <c:orientation val="minMax"/>
        </c:scaling>
        <c:delete val="1"/>
        <c:axPos val="l"/>
        <c:numFmt formatCode="General" sourceLinked="1"/>
        <c:tickLblPos val="none"/>
        <c:crossAx val="16837952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7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Лист1!$D$1</c:f>
              <c:strCache>
                <c:ptCount val="1"/>
                <c:pt idx="0">
                  <c:v>Другие вопросы в области соц. политики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</c:strCache>
            </c:strRef>
          </c:cat>
          <c:val>
            <c:numRef>
              <c:f>Лист1!#ССЫЛКА!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Лист1!$B$1</c:f>
              <c:strCache>
                <c:ptCount val="1"/>
                <c:pt idx="0">
                  <c:v>Массовый спорт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2821.2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Лист1!$C$1</c:f>
              <c:strCache>
                <c:ptCount val="1"/>
                <c:pt idx="0">
                  <c:v>Спорт высших достижений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500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Лист1!#ССЫЛКА!</c:f>
              <c:strCache>
                <c:ptCount val="1"/>
                <c:pt idx="0">
                  <c:v>#REF!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70</c:v>
                </c:pt>
                <c:pt idx="1">
                  <c:v>70</c:v>
                </c:pt>
                <c:pt idx="2">
                  <c:v>70</c:v>
                </c:pt>
              </c:numCache>
            </c:numRef>
          </c:val>
        </c:ser>
        <c:gapWidth val="86"/>
        <c:overlap val="100"/>
        <c:axId val="168507264"/>
        <c:axId val="168508800"/>
      </c:barChart>
      <c:catAx>
        <c:axId val="168507264"/>
        <c:scaling>
          <c:orientation val="minMax"/>
        </c:scaling>
        <c:axPos val="b"/>
        <c:tickLblPos val="nextTo"/>
        <c:crossAx val="168508800"/>
        <c:crosses val="autoZero"/>
        <c:auto val="1"/>
        <c:lblAlgn val="ctr"/>
        <c:lblOffset val="100"/>
      </c:catAx>
      <c:valAx>
        <c:axId val="168508800"/>
        <c:scaling>
          <c:orientation val="minMax"/>
        </c:scaling>
        <c:delete val="1"/>
        <c:axPos val="l"/>
        <c:numFmt formatCode="General" sourceLinked="1"/>
        <c:tickLblPos val="none"/>
        <c:crossAx val="16850726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7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1107311935047855"/>
          <c:y val="0.15105499131149644"/>
          <c:w val="0.76813908962052391"/>
          <c:h val="0.725412582022472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dLbls>
            <c:dLbl>
              <c:idx val="1"/>
              <c:layout>
                <c:manualLayout>
                  <c:x val="-1.9429343357038661E-2"/>
                  <c:y val="9.1743086129059528E-2"/>
                </c:manualLayout>
              </c:layout>
              <c:showVal val="1"/>
            </c:dLbl>
            <c:dLbl>
              <c:idx val="2"/>
              <c:layout>
                <c:manualLayout>
                  <c:x val="-0.13114806766001097"/>
                  <c:y val="-5.04586973709827E-2"/>
                </c:manualLayout>
              </c:layout>
              <c:showVal val="1"/>
            </c:dLbl>
            <c:dLbl>
              <c:idx val="3"/>
              <c:layout>
                <c:manualLayout>
                  <c:x val="3.4001350874817697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0.73000000000000032</c:v>
                </c:pt>
                <c:pt idx="1">
                  <c:v>0.14000000000000001</c:v>
                </c:pt>
                <c:pt idx="2">
                  <c:v>3.0000000000000002E-2</c:v>
                </c:pt>
                <c:pt idx="3">
                  <c:v>0.1</c:v>
                </c:pt>
              </c:numCache>
            </c:numRef>
          </c:val>
        </c:ser>
        <c:firstSliceAng val="0"/>
        <c:holeSize val="50"/>
      </c:doughnut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7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1107311935047855"/>
          <c:y val="0.15105499131149658"/>
          <c:w val="0.76813908962052424"/>
          <c:h val="0.725412582022472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1"/>
              <c:layout>
                <c:manualLayout>
                  <c:x val="9.7146716785193304E-3"/>
                  <c:y val="0.11467885766132417"/>
                </c:manualLayout>
              </c:layout>
              <c:showVal val="1"/>
            </c:dLbl>
            <c:dLbl>
              <c:idx val="2"/>
              <c:layout>
                <c:manualLayout>
                  <c:x val="-8.7432045106674044E-2"/>
                  <c:y val="-6.4220521483594056E-2"/>
                </c:manualLayout>
              </c:layout>
              <c:showVal val="1"/>
            </c:dLbl>
            <c:dLbl>
              <c:idx val="3"/>
              <c:layout>
                <c:manualLayout>
                  <c:x val="4.8573358392596647E-2"/>
                  <c:y val="9.1743086129059508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0.74000000000000032</c:v>
                </c:pt>
                <c:pt idx="1">
                  <c:v>0.14000000000000001</c:v>
                </c:pt>
                <c:pt idx="2">
                  <c:v>3.0000000000000002E-2</c:v>
                </c:pt>
                <c:pt idx="3">
                  <c:v>9.0000000000000024E-2</c:v>
                </c:pt>
              </c:numCache>
            </c:numRef>
          </c:val>
        </c:ser>
        <c:firstSliceAng val="0"/>
        <c:holeSize val="50"/>
      </c:doughnut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7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11107311935047855"/>
          <c:y val="0.15105499131149644"/>
          <c:w val="0.76813908962052424"/>
          <c:h val="0.725412582022472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1"/>
              <c:layout>
                <c:manualLayout>
                  <c:x val="-9.7146716785193304E-3"/>
                  <c:y val="9.1743086129059528E-2"/>
                </c:manualLayout>
              </c:layout>
              <c:showVal val="1"/>
            </c:dLbl>
            <c:dLbl>
              <c:idx val="2"/>
              <c:layout>
                <c:manualLayout>
                  <c:x val="-8.7432045106674044E-2"/>
                  <c:y val="-6.4220160290341624E-2"/>
                </c:manualLayout>
              </c:layout>
              <c:showVal val="1"/>
            </c:dLbl>
            <c:dLbl>
              <c:idx val="3"/>
              <c:layout>
                <c:manualLayout>
                  <c:x val="2.9144015035557993E-2"/>
                  <c:y val="4.5871543064529676E-3"/>
                </c:manualLayout>
              </c:layout>
              <c:showVal val="1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0.74000000000000032</c:v>
                </c:pt>
                <c:pt idx="1">
                  <c:v>0.14000000000000001</c:v>
                </c:pt>
                <c:pt idx="2">
                  <c:v>3.0000000000000002E-2</c:v>
                </c:pt>
                <c:pt idx="3">
                  <c:v>9.0000000000000024E-2</c:v>
                </c:pt>
              </c:numCache>
            </c:numRef>
          </c:val>
        </c:ser>
        <c:firstSliceAng val="0"/>
        <c:holeSize val="50"/>
      </c:doughnut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4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0.74000000000000021</c:v>
                </c:pt>
                <c:pt idx="1">
                  <c:v>0.26</c:v>
                </c:pt>
              </c:numCache>
            </c:numRef>
          </c:val>
        </c:ser>
        <c:firstSliceAng val="0"/>
        <c:holeSize val="50"/>
      </c:doughnut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4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0.77000000000000024</c:v>
                </c:pt>
                <c:pt idx="1">
                  <c:v>0.23</c:v>
                </c:pt>
              </c:numCache>
            </c:numRef>
          </c:val>
        </c:ser>
        <c:firstSliceAng val="0"/>
        <c:holeSize val="50"/>
      </c:doughnut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0.23869</cdr:x>
      <cdr:y>0.02381</cdr:y>
    </cdr:from>
    <cdr:to>
      <cdr:x>0.37547</cdr:x>
      <cdr:y>0.21921</cdr:y>
    </cdr:to>
    <cdr:sp macro="" textlink="">
      <cdr:nvSpPr>
        <cdr:cNvPr id="2" name="TextBox 4"/>
        <cdr:cNvSpPr txBox="1"/>
      </cdr:nvSpPr>
      <cdr:spPr>
        <a:xfrm xmlns:a="http://schemas.openxmlformats.org/drawingml/2006/main">
          <a:off x="1357295" y="60019"/>
          <a:ext cx="777791" cy="49244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1400" dirty="0" smtClean="0"/>
            <a:t>22461,1</a:t>
          </a:r>
        </a:p>
        <a:p xmlns:a="http://schemas.openxmlformats.org/drawingml/2006/main">
          <a:r>
            <a:rPr lang="ru-RU" sz="1200" dirty="0" smtClean="0"/>
            <a:t>тыс. руб.</a:t>
          </a:r>
          <a:endParaRPr lang="ru-RU" sz="1200" dirty="0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0.31858</cdr:x>
      <cdr:y>0.33333</cdr:y>
    </cdr:from>
    <cdr:to>
      <cdr:x>0.44248</cdr:x>
      <cdr:y>0.80519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71735" y="500061"/>
          <a:ext cx="1000182" cy="70788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0 %</a:t>
          </a:r>
        </a:p>
        <a:p xmlns:a="http://schemas.openxmlformats.org/drawingml/2006/main">
          <a:r>
            <a:rPr lang="ru-RU" sz="1200" dirty="0" smtClean="0"/>
            <a:t>5 тыс. руб.</a:t>
          </a:r>
          <a:endParaRPr lang="ru-RU" sz="1200" dirty="0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0.32118</cdr:x>
      <cdr:y>0.13636</cdr:y>
    </cdr:from>
    <cdr:to>
      <cdr:x>0.43229</cdr:x>
      <cdr:y>0.71818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43206" y="21431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0.27778</cdr:x>
      <cdr:y>0.09091</cdr:y>
    </cdr:from>
    <cdr:to>
      <cdr:x>0.38889</cdr:x>
      <cdr:y>0.67272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286016" y="14287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0.24987</cdr:x>
      <cdr:y>0.32991</cdr:y>
    </cdr:from>
    <cdr:to>
      <cdr:x>0.3714</cdr:x>
      <cdr:y>0.92487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056330" y="494930"/>
          <a:ext cx="1000143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2</a:t>
          </a:r>
          <a:r>
            <a:rPr lang="en-US" sz="2800" dirty="0" smtClean="0"/>
            <a:t>7</a:t>
          </a:r>
          <a:r>
            <a:rPr lang="ru-RU" sz="2800" dirty="0" smtClean="0"/>
            <a:t>%</a:t>
          </a:r>
        </a:p>
        <a:p xmlns:a="http://schemas.openxmlformats.org/drawingml/2006/main">
          <a:r>
            <a:rPr lang="en-US" sz="1200" dirty="0" smtClean="0"/>
            <a:t>128526.72</a:t>
          </a:r>
        </a:p>
        <a:p xmlns:a="http://schemas.openxmlformats.org/drawingml/2006/main">
          <a:r>
            <a:rPr lang="ru-RU" sz="1200" dirty="0" smtClean="0"/>
            <a:t>тыс. руб.</a:t>
          </a:r>
          <a:endParaRPr lang="ru-RU" sz="1200" dirty="0"/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0.3125</cdr:x>
      <cdr:y>0.33333</cdr:y>
    </cdr:from>
    <cdr:to>
      <cdr:x>0.43403</cdr:x>
      <cdr:y>0.85392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71750" y="571498"/>
          <a:ext cx="1000143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2800" dirty="0" smtClean="0"/>
            <a:t>20</a:t>
          </a:r>
          <a:r>
            <a:rPr lang="ru-RU" sz="2800" dirty="0" smtClean="0"/>
            <a:t>%</a:t>
          </a:r>
        </a:p>
        <a:p xmlns:a="http://schemas.openxmlformats.org/drawingml/2006/main">
          <a:r>
            <a:rPr lang="en-US" sz="1200" dirty="0" smtClean="0"/>
            <a:t>96956.68</a:t>
          </a:r>
        </a:p>
        <a:p xmlns:a="http://schemas.openxmlformats.org/drawingml/2006/main">
          <a:r>
            <a:rPr lang="en-US" sz="1200" dirty="0" err="1" smtClean="0"/>
            <a:t>тыс</a:t>
          </a:r>
          <a:r>
            <a:rPr lang="ru-RU" sz="1200" dirty="0" smtClean="0"/>
            <a:t>. руб.</a:t>
          </a:r>
          <a:endParaRPr lang="ru-RU" sz="1200" dirty="0"/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0.30382</cdr:x>
      <cdr:y>0.33333</cdr:y>
    </cdr:from>
    <cdr:to>
      <cdr:x>0.42535</cdr:x>
      <cdr:y>0.76416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00317" y="690560"/>
          <a:ext cx="1000143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31%</a:t>
          </a:r>
        </a:p>
        <a:p xmlns:a="http://schemas.openxmlformats.org/drawingml/2006/main">
          <a:r>
            <a:rPr lang="en-US" sz="1200" dirty="0" smtClean="0"/>
            <a:t>1331</a:t>
          </a:r>
          <a:r>
            <a:rPr lang="ru-RU" sz="1200" dirty="0" smtClean="0"/>
            <a:t>1</a:t>
          </a:r>
          <a:r>
            <a:rPr lang="en-US" sz="1200" dirty="0" smtClean="0"/>
            <a:t>7</a:t>
          </a:r>
          <a:r>
            <a:rPr lang="ru-RU" sz="1200" dirty="0" smtClean="0"/>
            <a:t>,</a:t>
          </a:r>
          <a:r>
            <a:rPr lang="en-US" sz="1200" dirty="0" smtClean="0"/>
            <a:t>25</a:t>
          </a:r>
          <a:endParaRPr lang="ru-RU" sz="1200" dirty="0" smtClean="0"/>
        </a:p>
        <a:p xmlns:a="http://schemas.openxmlformats.org/drawingml/2006/main">
          <a:r>
            <a:rPr lang="ru-RU" sz="1200" dirty="0" smtClean="0"/>
            <a:t>тыс. руб.</a:t>
          </a:r>
          <a:endParaRPr lang="ru-RU" sz="1200" dirty="0"/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0.3125</cdr:x>
      <cdr:y>0.33333</cdr:y>
    </cdr:from>
    <cdr:to>
      <cdr:x>0.43403</cdr:x>
      <cdr:y>0.90124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71750" y="523873"/>
          <a:ext cx="1000143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13%</a:t>
          </a:r>
        </a:p>
        <a:p xmlns:a="http://schemas.openxmlformats.org/drawingml/2006/main">
          <a:r>
            <a:rPr lang="en-US" sz="1200" dirty="0" smtClean="0"/>
            <a:t>57442.54</a:t>
          </a:r>
          <a:endParaRPr lang="ru-RU" sz="1200" dirty="0" smtClean="0"/>
        </a:p>
        <a:p xmlns:a="http://schemas.openxmlformats.org/drawingml/2006/main">
          <a:r>
            <a:rPr lang="ru-RU" sz="1200" dirty="0" smtClean="0"/>
            <a:t>тыс. руб.</a:t>
          </a:r>
          <a:endParaRPr lang="ru-RU" sz="1200" dirty="0"/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0.30382</cdr:x>
      <cdr:y>0.33333</cdr:y>
    </cdr:from>
    <cdr:to>
      <cdr:x>0.42535</cdr:x>
      <cdr:y>0.83309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00317" y="595311"/>
          <a:ext cx="1000143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32%</a:t>
          </a:r>
        </a:p>
        <a:p xmlns:a="http://schemas.openxmlformats.org/drawingml/2006/main">
          <a:r>
            <a:rPr lang="ru-RU" sz="1200" dirty="0" smtClean="0"/>
            <a:t>140754,25</a:t>
          </a:r>
        </a:p>
        <a:p xmlns:a="http://schemas.openxmlformats.org/drawingml/2006/main">
          <a:r>
            <a:rPr lang="ru-RU" sz="1200" dirty="0" smtClean="0"/>
            <a:t>тыс. руб.</a:t>
          </a:r>
          <a:endParaRPr lang="ru-RU" sz="1200" dirty="0"/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0.3125</cdr:x>
      <cdr:y>0.33333</cdr:y>
    </cdr:from>
    <cdr:to>
      <cdr:x>0.43403</cdr:x>
      <cdr:y>0.83309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71750" y="595311"/>
          <a:ext cx="1000143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1</a:t>
          </a:r>
          <a:r>
            <a:rPr lang="en-US" sz="2800" dirty="0" smtClean="0"/>
            <a:t>2</a:t>
          </a:r>
          <a:r>
            <a:rPr lang="ru-RU" sz="2800" dirty="0" smtClean="0"/>
            <a:t>%</a:t>
          </a:r>
        </a:p>
        <a:p xmlns:a="http://schemas.openxmlformats.org/drawingml/2006/main">
          <a:r>
            <a:rPr lang="en-US" sz="1200" dirty="0" smtClean="0"/>
            <a:t>53886.13</a:t>
          </a:r>
          <a:endParaRPr lang="ru-RU" sz="1200" dirty="0" smtClean="0"/>
        </a:p>
        <a:p xmlns:a="http://schemas.openxmlformats.org/drawingml/2006/main">
          <a:r>
            <a:rPr lang="ru-RU" sz="1200" dirty="0" smtClean="0"/>
            <a:t>тыс. руб.</a:t>
          </a:r>
          <a:endParaRPr lang="ru-RU" sz="1200" dirty="0"/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0.05454</cdr:x>
      <cdr:y>0.05814</cdr:y>
    </cdr:from>
    <cdr:to>
      <cdr:x>0.29454</cdr:x>
      <cdr:y>0.12791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92235" y="357191"/>
          <a:ext cx="1285884" cy="4286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200" dirty="0" smtClean="0"/>
            <a:t>52627</a:t>
          </a:r>
          <a:r>
            <a:rPr lang="ru-RU" sz="1200" dirty="0" smtClean="0"/>
            <a:t>,</a:t>
          </a:r>
          <a:r>
            <a:rPr lang="en-US" sz="1200" dirty="0" smtClean="0"/>
            <a:t>63</a:t>
          </a:r>
          <a:r>
            <a:rPr lang="ru-RU" sz="1200" dirty="0" smtClean="0"/>
            <a:t> тыс. </a:t>
          </a:r>
          <a:r>
            <a:rPr lang="en-US" sz="1200" dirty="0" smtClean="0"/>
            <a:t>р</a:t>
          </a:r>
          <a:r>
            <a:rPr lang="ru-RU" sz="1200" dirty="0" err="1" smtClean="0"/>
            <a:t>уб</a:t>
          </a:r>
          <a:r>
            <a:rPr lang="en-US" sz="1200" dirty="0" smtClean="0"/>
            <a:t>.</a:t>
          </a:r>
          <a:endParaRPr lang="ru-RU" sz="1200" dirty="0" smtClean="0"/>
        </a:p>
        <a:p xmlns:a="http://schemas.openxmlformats.org/drawingml/2006/main">
          <a:endParaRPr lang="ru-RU" sz="1000" dirty="0"/>
        </a:p>
      </cdr:txBody>
    </cdr:sp>
  </cdr:relSizeAnchor>
  <cdr:relSizeAnchor xmlns:cdr="http://schemas.openxmlformats.org/drawingml/2006/chartDrawing">
    <cdr:from>
      <cdr:x>0.38667</cdr:x>
      <cdr:y>0.04651</cdr:y>
    </cdr:from>
    <cdr:to>
      <cdr:x>0.61333</cdr:x>
      <cdr:y>0.10465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071702" y="285752"/>
          <a:ext cx="1214446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200" dirty="0" smtClean="0"/>
            <a:t>57935</a:t>
          </a:r>
          <a:r>
            <a:rPr lang="ru-RU" sz="1200" dirty="0" smtClean="0"/>
            <a:t>,</a:t>
          </a:r>
          <a:r>
            <a:rPr lang="en-US" sz="1200" dirty="0" smtClean="0"/>
            <a:t>93 </a:t>
          </a:r>
          <a:r>
            <a:rPr lang="ru-RU" sz="1200" dirty="0" smtClean="0"/>
            <a:t>тыс. </a:t>
          </a:r>
          <a:r>
            <a:rPr lang="en-US" sz="1200" dirty="0" err="1" smtClean="0"/>
            <a:t>р</a:t>
          </a:r>
          <a:r>
            <a:rPr lang="ru-RU" sz="1200" dirty="0" err="1" smtClean="0"/>
            <a:t>уб</a:t>
          </a:r>
          <a:r>
            <a:rPr lang="en-US" sz="1200" dirty="0" smtClean="0"/>
            <a:t>.</a:t>
          </a:r>
          <a:r>
            <a:rPr lang="ru-RU" sz="1200" dirty="0" smtClean="0"/>
            <a:t> </a:t>
          </a:r>
        </a:p>
      </cdr:txBody>
    </cdr:sp>
  </cdr:relSizeAnchor>
  <cdr:relSizeAnchor xmlns:cdr="http://schemas.openxmlformats.org/drawingml/2006/chartDrawing">
    <cdr:from>
      <cdr:x>0.71209</cdr:x>
      <cdr:y>0.01163</cdr:y>
    </cdr:from>
    <cdr:to>
      <cdr:x>0.97876</cdr:x>
      <cdr:y>0.10264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3815293" y="71438"/>
          <a:ext cx="1428778" cy="5591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200" dirty="0" smtClean="0"/>
            <a:t>63440,83тыс. </a:t>
          </a:r>
          <a:r>
            <a:rPr lang="en-US" sz="1200" dirty="0" err="1" smtClean="0"/>
            <a:t>р</a:t>
          </a:r>
          <a:r>
            <a:rPr lang="ru-RU" sz="1200" dirty="0" err="1" smtClean="0"/>
            <a:t>уб</a:t>
          </a:r>
          <a:r>
            <a:rPr lang="en-US" sz="1200" dirty="0" smtClean="0"/>
            <a:t>.</a:t>
          </a:r>
          <a:endParaRPr lang="ru-RU" sz="1200" dirty="0"/>
        </a:p>
      </cdr:txBody>
    </cdr:sp>
  </cdr:relSizeAnchor>
</c:userShapes>
</file>

<file path=ppt/drawings/drawing19.xml><?xml version="1.0" encoding="utf-8"?>
<c:userShapes xmlns:c="http://schemas.openxmlformats.org/drawingml/2006/chart">
  <cdr:relSizeAnchor xmlns:cdr="http://schemas.openxmlformats.org/drawingml/2006/chartDrawing">
    <cdr:from>
      <cdr:x>0.10667</cdr:x>
      <cdr:y>0.05</cdr:y>
    </cdr:from>
    <cdr:to>
      <cdr:x>0.25333</cdr:x>
      <cdr:y>0.15422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1504" y="285752"/>
          <a:ext cx="785782" cy="5956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endParaRPr lang="ru-RU" sz="1400" dirty="0" smtClean="0"/>
        </a:p>
      </cdr:txBody>
    </cdr:sp>
  </cdr:relSizeAnchor>
  <cdr:relSizeAnchor xmlns:cdr="http://schemas.openxmlformats.org/drawingml/2006/chartDrawing">
    <cdr:from>
      <cdr:x>0.42667</cdr:x>
      <cdr:y>0.05</cdr:y>
    </cdr:from>
    <cdr:to>
      <cdr:x>0.57333</cdr:x>
      <cdr:y>0.15422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286016" y="285752"/>
          <a:ext cx="785782" cy="5956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ru-RU" sz="1000" dirty="0"/>
        </a:p>
      </cdr:txBody>
    </cdr:sp>
  </cdr:relSizeAnchor>
  <cdr:relSizeAnchor xmlns:cdr="http://schemas.openxmlformats.org/drawingml/2006/chartDrawing">
    <cdr:from>
      <cdr:x>0.74667</cdr:x>
      <cdr:y>0.05</cdr:y>
    </cdr:from>
    <cdr:to>
      <cdr:x>0.89333</cdr:x>
      <cdr:y>0.15423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000528" y="285752"/>
          <a:ext cx="785782" cy="5956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ru-RU" sz="10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0.27366</cdr:x>
      <cdr:y>0.03427</cdr:y>
    </cdr:from>
    <cdr:to>
      <cdr:x>0.37801</cdr:x>
      <cdr:y>0.22575</cdr:y>
    </cdr:to>
    <cdr:sp macro="" textlink="">
      <cdr:nvSpPr>
        <cdr:cNvPr id="2" name="TextBox 4"/>
        <cdr:cNvSpPr txBox="1"/>
      </cdr:nvSpPr>
      <cdr:spPr>
        <a:xfrm xmlns:a="http://schemas.openxmlformats.org/drawingml/2006/main">
          <a:off x="2248199" y="88127"/>
          <a:ext cx="857274" cy="49244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1400" dirty="0" smtClean="0"/>
            <a:t>6297</a:t>
          </a:r>
        </a:p>
        <a:p xmlns:a="http://schemas.openxmlformats.org/drawingml/2006/main">
          <a:r>
            <a:rPr lang="ru-RU" sz="1200" dirty="0" smtClean="0"/>
            <a:t>тыс. руб.</a:t>
          </a:r>
          <a:endParaRPr lang="ru-RU" sz="1200" dirty="0"/>
        </a:p>
      </cdr:txBody>
    </cdr:sp>
  </cdr:relSizeAnchor>
</c:userShapes>
</file>

<file path=ppt/drawings/drawing20.xml><?xml version="1.0" encoding="utf-8"?>
<c:userShapes xmlns:c="http://schemas.openxmlformats.org/drawingml/2006/chart">
  <cdr:relSizeAnchor xmlns:cdr="http://schemas.openxmlformats.org/drawingml/2006/chartDrawing">
    <cdr:from>
      <cdr:x>0.00274</cdr:x>
      <cdr:y>0.00464</cdr:y>
    </cdr:from>
    <cdr:to>
      <cdr:x>0.16593</cdr:x>
      <cdr:y>0.10568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863" y="23987"/>
          <a:ext cx="944260" cy="5223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300" b="1" dirty="0" smtClean="0"/>
            <a:t>45144,75 </a:t>
          </a:r>
          <a:r>
            <a:rPr lang="ru-RU" dirty="0" smtClean="0"/>
            <a:t>тыс. руб.</a:t>
          </a:r>
          <a:endParaRPr lang="ru-RU" dirty="0"/>
        </a:p>
      </cdr:txBody>
    </cdr:sp>
  </cdr:relSizeAnchor>
  <cdr:relSizeAnchor xmlns:cdr="http://schemas.openxmlformats.org/drawingml/2006/chartDrawing">
    <cdr:from>
      <cdr:x>0.25162</cdr:x>
      <cdr:y>1.93433E-7</cdr:y>
    </cdr:from>
    <cdr:to>
      <cdr:x>0.43829</cdr:x>
      <cdr:y>0.05571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456022" y="1"/>
          <a:ext cx="1080121" cy="2880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300" b="1" dirty="0" smtClean="0"/>
            <a:t>9099,31 </a:t>
          </a:r>
          <a:r>
            <a:rPr lang="ru-RU" dirty="0" smtClean="0"/>
            <a:t>тыс. руб.</a:t>
          </a:r>
          <a:endParaRPr lang="ru-RU" dirty="0"/>
        </a:p>
      </cdr:txBody>
    </cdr:sp>
  </cdr:relSizeAnchor>
  <cdr:relSizeAnchor xmlns:cdr="http://schemas.openxmlformats.org/drawingml/2006/chartDrawing">
    <cdr:from>
      <cdr:x>0.47562</cdr:x>
      <cdr:y>0.00716</cdr:y>
    </cdr:from>
    <cdr:to>
      <cdr:x>0.69962</cdr:x>
      <cdr:y>0.05571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752167" y="37037"/>
          <a:ext cx="1296144" cy="2509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300" b="1" dirty="0" smtClean="0"/>
            <a:t>8453,50 </a:t>
          </a:r>
          <a:r>
            <a:rPr lang="ru-RU" dirty="0" smtClean="0"/>
            <a:t>тыс. руб.</a:t>
          </a:r>
          <a:endParaRPr lang="ru-RU" dirty="0"/>
        </a:p>
      </cdr:txBody>
    </cdr:sp>
  </cdr:relSizeAnchor>
</c:userShapes>
</file>

<file path=ppt/drawings/drawing21.xml><?xml version="1.0" encoding="utf-8"?>
<c:userShapes xmlns:c="http://schemas.openxmlformats.org/drawingml/2006/chart">
  <cdr:relSizeAnchor xmlns:cdr="http://schemas.openxmlformats.org/drawingml/2006/chartDrawing">
    <cdr:from>
      <cdr:x>0.10667</cdr:x>
      <cdr:y>0.15385</cdr:y>
    </cdr:from>
    <cdr:to>
      <cdr:x>0.26667</cdr:x>
      <cdr:y>0.3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1504" y="857256"/>
          <a:ext cx="857256" cy="8143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16171,5</a:t>
          </a:r>
        </a:p>
        <a:p xmlns:a="http://schemas.openxmlformats.org/drawingml/2006/main">
          <a:r>
            <a:rPr lang="ru-RU" sz="1000" dirty="0" smtClean="0"/>
            <a:t>тыс. рублей</a:t>
          </a:r>
          <a:endParaRPr lang="ru-RU" sz="1000" dirty="0"/>
        </a:p>
      </cdr:txBody>
    </cdr:sp>
  </cdr:relSizeAnchor>
  <cdr:relSizeAnchor xmlns:cdr="http://schemas.openxmlformats.org/drawingml/2006/chartDrawing">
    <cdr:from>
      <cdr:x>0.42667</cdr:x>
      <cdr:y>0.15385</cdr:y>
    </cdr:from>
    <cdr:to>
      <cdr:x>0.58667</cdr:x>
      <cdr:y>0.29487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286016" y="857256"/>
          <a:ext cx="857256" cy="7858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400" dirty="0" smtClean="0"/>
            <a:t>16750,5</a:t>
          </a:r>
        </a:p>
        <a:p xmlns:a="http://schemas.openxmlformats.org/drawingml/2006/main">
          <a:r>
            <a:rPr lang="ru-RU" sz="1000" dirty="0" smtClean="0"/>
            <a:t>тыс. рублей</a:t>
          </a:r>
          <a:endParaRPr lang="ru-RU" sz="1000" dirty="0"/>
        </a:p>
      </cdr:txBody>
    </cdr:sp>
  </cdr:relSizeAnchor>
  <cdr:relSizeAnchor xmlns:cdr="http://schemas.openxmlformats.org/drawingml/2006/chartDrawing">
    <cdr:from>
      <cdr:x>0.73333</cdr:x>
      <cdr:y>0.08974</cdr:y>
    </cdr:from>
    <cdr:to>
      <cdr:x>0.89333</cdr:x>
      <cdr:y>0.20513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3929090" y="500066"/>
          <a:ext cx="857255" cy="642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400" dirty="0" smtClean="0"/>
            <a:t>19588,0</a:t>
          </a:r>
        </a:p>
        <a:p xmlns:a="http://schemas.openxmlformats.org/drawingml/2006/main">
          <a:r>
            <a:rPr lang="ru-RU" sz="1000" dirty="0" smtClean="0"/>
            <a:t>тыс. рублей</a:t>
          </a:r>
          <a:endParaRPr lang="ru-RU" sz="1000" dirty="0"/>
        </a:p>
      </cdr:txBody>
    </cdr:sp>
  </cdr:relSizeAnchor>
</c:userShapes>
</file>

<file path=ppt/drawings/drawing22.xml><?xml version="1.0" encoding="utf-8"?>
<c:userShapes xmlns:c="http://schemas.openxmlformats.org/drawingml/2006/chart">
  <cdr:relSizeAnchor xmlns:cdr="http://schemas.openxmlformats.org/drawingml/2006/chartDrawing">
    <cdr:from>
      <cdr:x>0.10667</cdr:x>
      <cdr:y>0.0375</cdr:y>
    </cdr:from>
    <cdr:to>
      <cdr:x>0.25333</cdr:x>
      <cdr:y>0.14172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1504" y="214314"/>
          <a:ext cx="785782" cy="5956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en-US" sz="1400" dirty="0" smtClean="0"/>
            <a:t>339</a:t>
          </a:r>
          <a:r>
            <a:rPr lang="ru-RU" sz="1400" dirty="0" smtClean="0"/>
            <a:t>1,3</a:t>
          </a:r>
        </a:p>
        <a:p xmlns:a="http://schemas.openxmlformats.org/drawingml/2006/main">
          <a:pPr algn="ctr"/>
          <a:r>
            <a:rPr lang="ru-RU" sz="1000" dirty="0" smtClean="0"/>
            <a:t>тыс. рублей</a:t>
          </a:r>
          <a:endParaRPr lang="ru-RU" sz="1000" dirty="0"/>
        </a:p>
      </cdr:txBody>
    </cdr:sp>
  </cdr:relSizeAnchor>
  <cdr:relSizeAnchor xmlns:cdr="http://schemas.openxmlformats.org/drawingml/2006/chartDrawing">
    <cdr:from>
      <cdr:x>0.42667</cdr:x>
      <cdr:y>0.0375</cdr:y>
    </cdr:from>
    <cdr:to>
      <cdr:x>0.57333</cdr:x>
      <cdr:y>0.14172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286016" y="214314"/>
          <a:ext cx="785782" cy="5956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ru-RU" sz="1400" dirty="0" smtClean="0"/>
            <a:t>70,0</a:t>
          </a:r>
        </a:p>
        <a:p xmlns:a="http://schemas.openxmlformats.org/drawingml/2006/main">
          <a:pPr algn="ctr"/>
          <a:r>
            <a:rPr lang="ru-RU" sz="1000" dirty="0" smtClean="0"/>
            <a:t>тыс. рублей</a:t>
          </a:r>
          <a:endParaRPr lang="ru-RU" sz="1000" dirty="0"/>
        </a:p>
      </cdr:txBody>
    </cdr:sp>
  </cdr:relSizeAnchor>
  <cdr:relSizeAnchor xmlns:cdr="http://schemas.openxmlformats.org/drawingml/2006/chartDrawing">
    <cdr:from>
      <cdr:x>0.74667</cdr:x>
      <cdr:y>0.0375</cdr:y>
    </cdr:from>
    <cdr:to>
      <cdr:x>0.89333</cdr:x>
      <cdr:y>0.14173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000528" y="214314"/>
          <a:ext cx="785782" cy="5956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ru-RU" sz="1400" dirty="0" smtClean="0"/>
            <a:t>70,0 </a:t>
          </a:r>
        </a:p>
        <a:p xmlns:a="http://schemas.openxmlformats.org/drawingml/2006/main">
          <a:pPr algn="ctr"/>
          <a:r>
            <a:rPr lang="ru-RU" sz="1000" dirty="0" smtClean="0"/>
            <a:t>тыс. рублей</a:t>
          </a:r>
          <a:endParaRPr lang="ru-RU" sz="1000" dirty="0"/>
        </a:p>
      </cdr:txBody>
    </cdr:sp>
  </cdr:relSizeAnchor>
</c:userShapes>
</file>

<file path=ppt/drawings/drawing23.xml><?xml version="1.0" encoding="utf-8"?>
<c:userShapes xmlns:c="http://schemas.openxmlformats.org/drawingml/2006/chart">
  <cdr:relSizeAnchor xmlns:cdr="http://schemas.openxmlformats.org/drawingml/2006/chartDrawing">
    <cdr:from>
      <cdr:x>0.3552</cdr:x>
      <cdr:y>0</cdr:y>
    </cdr:from>
    <cdr:to>
      <cdr:x>0.62842</cdr:x>
      <cdr:y>0.12901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28694" y="0"/>
          <a:ext cx="714380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2000" dirty="0" smtClean="0"/>
            <a:t>2023</a:t>
          </a:r>
          <a:endParaRPr lang="ru-RU" sz="20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0.19283</cdr:x>
      <cdr:y>0.10072</cdr:y>
    </cdr:from>
    <cdr:to>
      <cdr:x>0.28716</cdr:x>
      <cdr:y>0.27291</cdr:y>
    </cdr:to>
    <cdr:sp macro="" textlink="">
      <cdr:nvSpPr>
        <cdr:cNvPr id="2" name="TextBox 4"/>
        <cdr:cNvSpPr txBox="1"/>
      </cdr:nvSpPr>
      <cdr:spPr>
        <a:xfrm xmlns:a="http://schemas.openxmlformats.org/drawingml/2006/main">
          <a:off x="1584176" y="288032"/>
          <a:ext cx="774950" cy="49244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1400" dirty="0" smtClean="0"/>
            <a:t>7160,0</a:t>
          </a:r>
        </a:p>
        <a:p xmlns:a="http://schemas.openxmlformats.org/drawingml/2006/main">
          <a:r>
            <a:rPr lang="ru-RU" sz="1200" dirty="0" smtClean="0"/>
            <a:t>тыс. руб.</a:t>
          </a:r>
          <a:endParaRPr lang="ru-RU" sz="12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0.0434</cdr:x>
      <cdr:y>0.08571</cdr:y>
    </cdr:from>
    <cdr:to>
      <cdr:x>0.15625</cdr:x>
      <cdr:y>0.14286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7190" y="446973"/>
          <a:ext cx="928694" cy="2980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400" b="1" dirty="0" smtClean="0"/>
            <a:t>408358</a:t>
          </a:r>
          <a:r>
            <a:rPr lang="ru-RU" sz="1400" b="1" dirty="0" smtClean="0"/>
            <a:t>,97</a:t>
          </a:r>
        </a:p>
        <a:p xmlns:a="http://schemas.openxmlformats.org/drawingml/2006/main">
          <a:endParaRPr lang="ru-RU" sz="1400" b="1" dirty="0"/>
        </a:p>
      </cdr:txBody>
    </cdr:sp>
  </cdr:relSizeAnchor>
  <cdr:relSizeAnchor xmlns:cdr="http://schemas.openxmlformats.org/drawingml/2006/chartDrawing">
    <cdr:from>
      <cdr:x>0.16493</cdr:x>
      <cdr:y>0.0411</cdr:y>
    </cdr:from>
    <cdr:to>
      <cdr:x>0.27778</cdr:x>
      <cdr:y>0.10959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1357322" y="214314"/>
          <a:ext cx="928694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400" b="1" dirty="0" smtClean="0"/>
            <a:t>520456,20</a:t>
          </a:r>
        </a:p>
        <a:p xmlns:a="http://schemas.openxmlformats.org/drawingml/2006/main">
          <a:endParaRPr lang="ru-RU" sz="1400" b="1" dirty="0" smtClean="0"/>
        </a:p>
        <a:p xmlns:a="http://schemas.openxmlformats.org/drawingml/2006/main">
          <a:endParaRPr lang="ru-RU" sz="1400" b="1" dirty="0"/>
        </a:p>
      </cdr:txBody>
    </cdr:sp>
  </cdr:relSizeAnchor>
  <cdr:relSizeAnchor xmlns:cdr="http://schemas.openxmlformats.org/drawingml/2006/chartDrawing">
    <cdr:from>
      <cdr:x>0.2848</cdr:x>
      <cdr:y>0.03847</cdr:y>
    </cdr:from>
    <cdr:to>
      <cdr:x>0.39765</cdr:x>
      <cdr:y>0.10697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343774" y="200634"/>
          <a:ext cx="928711" cy="3572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400" b="1" dirty="0" smtClean="0"/>
            <a:t>482784,3</a:t>
          </a:r>
        </a:p>
        <a:p xmlns:a="http://schemas.openxmlformats.org/drawingml/2006/main">
          <a:endParaRPr lang="ru-RU" sz="1400" b="1" dirty="0"/>
        </a:p>
      </cdr:txBody>
    </cdr:sp>
  </cdr:relSizeAnchor>
  <cdr:relSizeAnchor xmlns:cdr="http://schemas.openxmlformats.org/drawingml/2006/chartDrawing">
    <cdr:from>
      <cdr:x>0.40799</cdr:x>
      <cdr:y>0.12329</cdr:y>
    </cdr:from>
    <cdr:to>
      <cdr:x>0.52084</cdr:x>
      <cdr:y>0.18044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3357586" y="642951"/>
          <a:ext cx="928694" cy="2980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400" b="1" dirty="0" smtClean="0"/>
            <a:t>438056,31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0.52952</cdr:x>
      <cdr:y>0.10959</cdr:y>
    </cdr:from>
    <cdr:to>
      <cdr:x>0.64237</cdr:x>
      <cdr:y>0.16674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4357718" y="571506"/>
          <a:ext cx="928694" cy="2980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sz="1400" b="1" dirty="0" smtClean="0"/>
            <a:t>443297,13</a:t>
          </a:r>
        </a:p>
        <a:p xmlns:a="http://schemas.openxmlformats.org/drawingml/2006/main">
          <a:endParaRPr lang="ru-RU" sz="1400" b="1" dirty="0" smtClean="0"/>
        </a:p>
        <a:p xmlns:a="http://schemas.openxmlformats.org/drawingml/2006/main">
          <a:endParaRPr lang="ru-RU" sz="1400" b="1" dirty="0" smtClean="0"/>
        </a:p>
        <a:p xmlns:a="http://schemas.openxmlformats.org/drawingml/2006/main">
          <a:endParaRPr lang="ru-RU" sz="1400" b="1" dirty="0" smtClean="0"/>
        </a:p>
        <a:p xmlns:a="http://schemas.openxmlformats.org/drawingml/2006/main">
          <a:endParaRPr lang="ru-RU" sz="1400" b="1" dirty="0" smtClean="0"/>
        </a:p>
        <a:p xmlns:a="http://schemas.openxmlformats.org/drawingml/2006/main">
          <a:endParaRPr lang="ru-RU" sz="1400" b="1" dirty="0" smtClean="0"/>
        </a:p>
        <a:p xmlns:a="http://schemas.openxmlformats.org/drawingml/2006/main">
          <a:endParaRPr lang="ru-RU" sz="1400" b="1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0.30382</cdr:x>
      <cdr:y>0.33333</cdr:y>
    </cdr:from>
    <cdr:to>
      <cdr:x>0.42535</cdr:x>
      <cdr:y>0.92829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00317" y="500061"/>
          <a:ext cx="1000143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2800" dirty="0" smtClean="0"/>
            <a:t>29</a:t>
          </a:r>
          <a:r>
            <a:rPr lang="ru-RU" sz="2800" dirty="0" smtClean="0"/>
            <a:t>%</a:t>
          </a:r>
        </a:p>
        <a:p xmlns:a="http://schemas.openxmlformats.org/drawingml/2006/main">
          <a:r>
            <a:rPr lang="en-US" sz="1200" dirty="0" smtClean="0"/>
            <a:t>119365.65</a:t>
          </a:r>
          <a:endParaRPr lang="ru-RU" sz="1200" dirty="0" smtClean="0"/>
        </a:p>
        <a:p xmlns:a="http://schemas.openxmlformats.org/drawingml/2006/main">
          <a:r>
            <a:rPr lang="ru-RU" sz="1200" dirty="0" smtClean="0"/>
            <a:t>тыс. руб.</a:t>
          </a:r>
          <a:endParaRPr lang="ru-RU" sz="12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0.3125</cdr:x>
      <cdr:y>0.33333</cdr:y>
    </cdr:from>
    <cdr:to>
      <cdr:x>0.43403</cdr:x>
      <cdr:y>0.92829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71750" y="500061"/>
          <a:ext cx="1000143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en-US" sz="2800" dirty="0" smtClean="0"/>
            <a:t>14</a:t>
          </a:r>
          <a:r>
            <a:rPr lang="ru-RU" sz="2800" dirty="0" smtClean="0"/>
            <a:t>%</a:t>
          </a:r>
        </a:p>
        <a:p xmlns:a="http://schemas.openxmlformats.org/drawingml/2006/main">
          <a:r>
            <a:rPr lang="en-US" sz="1200" dirty="0" smtClean="0"/>
            <a:t>56115.96</a:t>
          </a:r>
          <a:endParaRPr lang="ru-RU" sz="1200" dirty="0" smtClean="0"/>
        </a:p>
        <a:p xmlns:a="http://schemas.openxmlformats.org/drawingml/2006/main">
          <a:r>
            <a:rPr lang="ru-RU" sz="1200" dirty="0" smtClean="0"/>
            <a:t>тыс. руб.</a:t>
          </a:r>
          <a:endParaRPr lang="ru-RU" sz="1200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0.31858</cdr:x>
      <cdr:y>0.33333</cdr:y>
    </cdr:from>
    <cdr:to>
      <cdr:x>0.44248</cdr:x>
      <cdr:y>0.92829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71735" y="500061"/>
          <a:ext cx="1000182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0 %</a:t>
          </a:r>
        </a:p>
        <a:p xmlns:a="http://schemas.openxmlformats.org/drawingml/2006/main">
          <a:r>
            <a:rPr lang="ru-RU" sz="1200" dirty="0" smtClean="0"/>
            <a:t>99,98</a:t>
          </a:r>
        </a:p>
        <a:p xmlns:a="http://schemas.openxmlformats.org/drawingml/2006/main">
          <a:r>
            <a:rPr lang="ru-RU" sz="1200" dirty="0" smtClean="0"/>
            <a:t>тыс. руб.</a:t>
          </a:r>
          <a:endParaRPr lang="ru-RU" sz="1200" dirty="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0.30382</cdr:x>
      <cdr:y>0.33333</cdr:y>
    </cdr:from>
    <cdr:to>
      <cdr:x>0.42535</cdr:x>
      <cdr:y>0.92829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00317" y="500061"/>
          <a:ext cx="1000143" cy="89255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29%</a:t>
          </a:r>
        </a:p>
        <a:p xmlns:a="http://schemas.openxmlformats.org/drawingml/2006/main">
          <a:r>
            <a:rPr lang="ru-RU" sz="1200" dirty="0" smtClean="0"/>
            <a:t>147679,94</a:t>
          </a:r>
        </a:p>
        <a:p xmlns:a="http://schemas.openxmlformats.org/drawingml/2006/main">
          <a:r>
            <a:rPr lang="ru-RU" sz="1200" dirty="0" smtClean="0"/>
            <a:t>тыс. руб.</a:t>
          </a:r>
          <a:endParaRPr lang="ru-RU" sz="1200" dirty="0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0.3125</cdr:x>
      <cdr:y>0.33333</cdr:y>
    </cdr:from>
    <cdr:to>
      <cdr:x>0.43403</cdr:x>
      <cdr:y>0.92829</cdr:y>
    </cdr:to>
    <cdr:sp macro="" textlink="">
      <cdr:nvSpPr>
        <cdr:cNvPr id="2" name="TextBox 8"/>
        <cdr:cNvSpPr txBox="1"/>
      </cdr:nvSpPr>
      <cdr:spPr>
        <a:xfrm xmlns:a="http://schemas.openxmlformats.org/drawingml/2006/main">
          <a:off x="2571750" y="500061"/>
          <a:ext cx="1000143" cy="89255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2800" dirty="0" smtClean="0"/>
            <a:t>22%</a:t>
          </a:r>
        </a:p>
        <a:p xmlns:a="http://schemas.openxmlformats.org/drawingml/2006/main">
          <a:r>
            <a:rPr lang="ru-RU" sz="1200" dirty="0" smtClean="0"/>
            <a:t>115100,29</a:t>
          </a:r>
        </a:p>
        <a:p xmlns:a="http://schemas.openxmlformats.org/drawingml/2006/main">
          <a:r>
            <a:rPr lang="ru-RU" sz="1200" dirty="0" smtClean="0"/>
            <a:t> тыс. руб.</a:t>
          </a:r>
          <a:endParaRPr lang="ru-RU" sz="12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3712"/>
          </a:xfrm>
          <a:prstGeom prst="rect">
            <a:avLst/>
          </a:prstGeom>
        </p:spPr>
        <p:txBody>
          <a:bodyPr vert="horz" lIns="91477" tIns="45738" rIns="91477" bIns="4573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60" cy="493712"/>
          </a:xfrm>
          <a:prstGeom prst="rect">
            <a:avLst/>
          </a:prstGeom>
        </p:spPr>
        <p:txBody>
          <a:bodyPr vert="horz" lIns="91477" tIns="45738" rIns="91477" bIns="45738" rtlCol="0"/>
          <a:lstStyle>
            <a:lvl1pPr algn="r">
              <a:defRPr sz="1200"/>
            </a:lvl1pPr>
          </a:lstStyle>
          <a:p>
            <a:fld id="{AF1EA416-6826-45AE-B963-C09DF4F0C9EC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7" tIns="45738" rIns="91477" bIns="4573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2"/>
          </a:xfrm>
          <a:prstGeom prst="rect">
            <a:avLst/>
          </a:prstGeom>
        </p:spPr>
        <p:txBody>
          <a:bodyPr vert="horz" lIns="91477" tIns="45738" rIns="91477" bIns="4573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60" cy="493712"/>
          </a:xfrm>
          <a:prstGeom prst="rect">
            <a:avLst/>
          </a:prstGeom>
        </p:spPr>
        <p:txBody>
          <a:bodyPr vert="horz" lIns="91477" tIns="45738" rIns="91477" bIns="4573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60" cy="493712"/>
          </a:xfrm>
          <a:prstGeom prst="rect">
            <a:avLst/>
          </a:prstGeom>
        </p:spPr>
        <p:txBody>
          <a:bodyPr vert="horz" lIns="91477" tIns="45738" rIns="91477" bIns="45738" rtlCol="0" anchor="b"/>
          <a:lstStyle>
            <a:lvl1pPr algn="r">
              <a:defRPr sz="1200"/>
            </a:lvl1pPr>
          </a:lstStyle>
          <a:p>
            <a:fld id="{50F3D92C-48F8-47F2-82A5-02E01A07D7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8102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F3D92C-48F8-47F2-82A5-02E01A07D72E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F3D92C-48F8-47F2-82A5-02E01A07D72E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F3A2-D166-42DA-931F-370A73057F86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5D489-63F7-4100-8447-44B726888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F3A2-D166-42DA-931F-370A73057F86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5D489-63F7-4100-8447-44B726888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F3A2-D166-42DA-931F-370A73057F86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5D489-63F7-4100-8447-44B726888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F3A2-D166-42DA-931F-370A73057F86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5D489-63F7-4100-8447-44B726888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F3A2-D166-42DA-931F-370A73057F86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5D489-63F7-4100-8447-44B726888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F3A2-D166-42DA-931F-370A73057F86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5D489-63F7-4100-8447-44B726888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F3A2-D166-42DA-931F-370A73057F86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5D489-63F7-4100-8447-44B726888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F3A2-D166-42DA-931F-370A73057F86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5D489-63F7-4100-8447-44B726888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F3A2-D166-42DA-931F-370A73057F86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5D489-63F7-4100-8447-44B726888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F3A2-D166-42DA-931F-370A73057F86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5D489-63F7-4100-8447-44B726888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F3A2-D166-42DA-931F-370A73057F86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5D489-63F7-4100-8447-44B726888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7F3A2-D166-42DA-931F-370A73057F86}" type="datetimeFigureOut">
              <a:rPr lang="ru-RU" smtClean="0"/>
              <a:pPr/>
              <a:t>22.11.2022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5D489-63F7-4100-8447-44B726888B2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0.xml"/><Relationship Id="rId4" Type="http://schemas.openxmlformats.org/officeDocument/2006/relationships/chart" Target="../charts/chart2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4.xml"/><Relationship Id="rId4" Type="http://schemas.openxmlformats.org/officeDocument/2006/relationships/chart" Target="../charts/chart3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6.xml"/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1.xml"/><Relationship Id="rId2" Type="http://schemas.openxmlformats.org/officeDocument/2006/relationships/chart" Target="../charts/chart40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3.xml"/><Relationship Id="rId4" Type="http://schemas.openxmlformats.org/officeDocument/2006/relationships/chart" Target="../charts/chart4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5.xml"/><Relationship Id="rId2" Type="http://schemas.openxmlformats.org/officeDocument/2006/relationships/chart" Target="../charts/chart4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7.xml"/><Relationship Id="rId4" Type="http://schemas.openxmlformats.org/officeDocument/2006/relationships/chart" Target="../charts/chart4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9.xml"/><Relationship Id="rId2" Type="http://schemas.openxmlformats.org/officeDocument/2006/relationships/chart" Target="../charts/chart4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2.xml"/><Relationship Id="rId2" Type="http://schemas.openxmlformats.org/officeDocument/2006/relationships/chart" Target="../charts/chart5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5.xml"/><Relationship Id="rId2" Type="http://schemas.openxmlformats.org/officeDocument/2006/relationships/chart" Target="../charts/chart5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8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0.xml"/><Relationship Id="rId2" Type="http://schemas.openxmlformats.org/officeDocument/2006/relationships/chart" Target="../charts/chart59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2.xml"/><Relationship Id="rId4" Type="http://schemas.openxmlformats.org/officeDocument/2006/relationships/chart" Target="../charts/chart6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5.xml"/><Relationship Id="rId2" Type="http://schemas.openxmlformats.org/officeDocument/2006/relationships/chart" Target="../charts/chart6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8.xml"/><Relationship Id="rId2" Type="http://schemas.openxmlformats.org/officeDocument/2006/relationships/chart" Target="../charts/chart6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chart" Target="../charts/chart6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3.xml"/><Relationship Id="rId2" Type="http://schemas.openxmlformats.org/officeDocument/2006/relationships/chart" Target="../charts/chart7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otelnich-msu.ru/" TargetMode="External"/><Relationship Id="rId2" Type="http://schemas.openxmlformats.org/officeDocument/2006/relationships/hyperlink" Target="mailto:fo13@depfin.kirov.r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hart" Target="../charts/chart8.xml"/><Relationship Id="rId3" Type="http://schemas.openxmlformats.org/officeDocument/2006/relationships/chart" Target="../charts/chart3.xml"/><Relationship Id="rId7" Type="http://schemas.openxmlformats.org/officeDocument/2006/relationships/chart" Target="../charts/chart7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6.xml"/><Relationship Id="rId11" Type="http://schemas.openxmlformats.org/officeDocument/2006/relationships/chart" Target="../charts/chart11.xml"/><Relationship Id="rId5" Type="http://schemas.openxmlformats.org/officeDocument/2006/relationships/chart" Target="../charts/chart5.xml"/><Relationship Id="rId10" Type="http://schemas.openxmlformats.org/officeDocument/2006/relationships/chart" Target="../charts/chart10.xml"/><Relationship Id="rId4" Type="http://schemas.openxmlformats.org/officeDocument/2006/relationships/chart" Target="../charts/chart4.xml"/><Relationship Id="rId9" Type="http://schemas.openxmlformats.org/officeDocument/2006/relationships/chart" Target="../charts/char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4.xml"/><Relationship Id="rId4" Type="http://schemas.openxmlformats.org/officeDocument/2006/relationships/chart" Target="../charts/char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8.xml"/><Relationship Id="rId4" Type="http://schemas.openxmlformats.org/officeDocument/2006/relationships/chart" Target="../charts/char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2.xml"/><Relationship Id="rId4" Type="http://schemas.openxmlformats.org/officeDocument/2006/relationships/chart" Target="../charts/chart2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6.xml"/><Relationship Id="rId4" Type="http://schemas.openxmlformats.org/officeDocument/2006/relationships/chart" Target="../charts/char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7772400" cy="1470025"/>
          </a:xfrm>
        </p:spPr>
        <p:txBody>
          <a:bodyPr/>
          <a:lstStyle/>
          <a:p>
            <a:r>
              <a:rPr lang="ru-RU" dirty="0" smtClean="0"/>
              <a:t>Бюджет для граждан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14554"/>
            <a:ext cx="6400800" cy="342424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На основе проекта решения </a:t>
            </a:r>
            <a:r>
              <a:rPr lang="ru-RU" dirty="0" err="1" smtClean="0">
                <a:solidFill>
                  <a:schemeClr val="tx1"/>
                </a:solidFill>
              </a:rPr>
              <a:t>Котельничской</a:t>
            </a:r>
            <a:r>
              <a:rPr lang="ru-RU" dirty="0" smtClean="0">
                <a:solidFill>
                  <a:schemeClr val="tx1"/>
                </a:solidFill>
              </a:rPr>
              <a:t> районной Думы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«О бюджете Котельничского муниципального района на 2023 год и на плановый период 2024 и 2025 годов»</a:t>
            </a:r>
            <a:endParaRPr lang="ru-RU" dirty="0">
              <a:solidFill>
                <a:schemeClr val="tx1"/>
              </a:solidFill>
            </a:endParaRPr>
          </a:p>
        </p:txBody>
      </p:sp>
    </p:spTree>
    <p:controls>
      <p:control spid="1034" name="SapphireHiddenControl" r:id="rId2" imgW="6095880" imgH="406728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8259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Налоги на имущество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313054124"/>
              </p:ext>
            </p:extLst>
          </p:nvPr>
        </p:nvGraphicFramePr>
        <p:xfrm>
          <a:off x="467544" y="476672"/>
          <a:ext cx="8215370" cy="285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5576" y="836712"/>
            <a:ext cx="80201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7978,38</a:t>
            </a:r>
          </a:p>
          <a:p>
            <a:r>
              <a:rPr lang="ru-RU" sz="1200" dirty="0" smtClean="0"/>
              <a:t>тыс. руб.</a:t>
            </a:r>
            <a:endParaRPr lang="ru-RU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3203848" y="764704"/>
            <a:ext cx="79208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7598,0</a:t>
            </a:r>
          </a:p>
          <a:p>
            <a:r>
              <a:rPr lang="ru-RU" sz="1200" dirty="0" smtClean="0"/>
              <a:t>тыс. руб.</a:t>
            </a:r>
            <a:endParaRPr lang="ru-RU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4427984" y="764704"/>
            <a:ext cx="77294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7993,1</a:t>
            </a:r>
          </a:p>
          <a:p>
            <a:r>
              <a:rPr lang="ru-RU" sz="1200" dirty="0" smtClean="0"/>
              <a:t>тыс. руб.</a:t>
            </a:r>
            <a:endParaRPr lang="ru-RU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5580112" y="692696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8416,73т</a:t>
            </a:r>
            <a:r>
              <a:rPr lang="ru-RU" sz="1200" dirty="0" smtClean="0"/>
              <a:t>ыс. руб.</a:t>
            </a:r>
            <a:endParaRPr lang="ru-RU" sz="1200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5786446" y="3500438"/>
            <a:ext cx="3143272" cy="27860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Налог</a:t>
            </a: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на имущество организаций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Объектами налогообложения для российских организаций признается недвижимое имущество (в том числе имущество, переданное во временное владение, в пользование, распоряжение,</a:t>
            </a:r>
            <a:r>
              <a:rPr lang="ru-RU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доверительное управление, внесенное в совместную деятельность или полученное по концессионному соглашению)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1" name="Диаграмма 20"/>
          <p:cNvGraphicFramePr/>
          <p:nvPr/>
        </p:nvGraphicFramePr>
        <p:xfrm>
          <a:off x="214282" y="4429132"/>
          <a:ext cx="1500198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2" name="Диаграмма 21"/>
          <p:cNvGraphicFramePr/>
          <p:nvPr/>
        </p:nvGraphicFramePr>
        <p:xfrm>
          <a:off x="2071670" y="4429132"/>
          <a:ext cx="1500198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3" name="Диаграмма 22"/>
          <p:cNvGraphicFramePr/>
          <p:nvPr/>
        </p:nvGraphicFramePr>
        <p:xfrm>
          <a:off x="3857620" y="4429132"/>
          <a:ext cx="1500198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1142976" y="4500570"/>
            <a:ext cx="829233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8,1%</a:t>
            </a:r>
            <a:endParaRPr lang="ru-RU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3000364" y="4500570"/>
            <a:ext cx="829233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8,2%</a:t>
            </a:r>
            <a:endParaRPr lang="ru-RU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4786314" y="4500570"/>
            <a:ext cx="829233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8,3%</a:t>
            </a:r>
            <a:endParaRPr lang="ru-RU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642910" y="60007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2023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500298" y="60007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2024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4286248" y="60007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2025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0" y="6581001"/>
            <a:ext cx="25003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</a:t>
            </a:r>
            <a:r>
              <a:rPr lang="ru-RU" sz="1200" dirty="0" smtClean="0"/>
              <a:t>Первоначальный прогноз</a:t>
            </a:r>
            <a:endParaRPr lang="ru-RU" sz="1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3573016"/>
            <a:ext cx="504055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Доля поступлений </a:t>
            </a:r>
            <a:r>
              <a:rPr lang="ru-RU" dirty="0" smtClean="0"/>
              <a:t>налога на имущество в </a:t>
            </a:r>
            <a:r>
              <a:rPr lang="ru-RU" dirty="0"/>
              <a:t>общем объеме налоговых и неналоговых доходов районного бюджета в </a:t>
            </a:r>
            <a:r>
              <a:rPr lang="ru-RU" dirty="0" smtClean="0"/>
              <a:t>2023, 2024 </a:t>
            </a:r>
            <a:r>
              <a:rPr lang="ru-RU" dirty="0"/>
              <a:t>и </a:t>
            </a:r>
            <a:r>
              <a:rPr lang="ru-RU" dirty="0" smtClean="0"/>
              <a:t>2025 </a:t>
            </a:r>
            <a:r>
              <a:rPr lang="ru-RU" dirty="0"/>
              <a:t>годах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Объем и структура неналоговых доходов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67428407"/>
              </p:ext>
            </p:extLst>
          </p:nvPr>
        </p:nvGraphicFramePr>
        <p:xfrm>
          <a:off x="142876" y="1540822"/>
          <a:ext cx="2786050" cy="5174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203848" y="1340768"/>
            <a:ext cx="3024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16319,85 тыс. руб. – всего неналоговых доходов.</a:t>
            </a:r>
          </a:p>
          <a:p>
            <a:r>
              <a:rPr lang="ru-RU" sz="1000" dirty="0" smtClean="0"/>
              <a:t>Это составляет 3,7% в общем объеме доходов.</a:t>
            </a:r>
            <a:endParaRPr lang="ru-RU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6215074" y="1357298"/>
            <a:ext cx="27254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16834,92 тыс. руб. – всего налоговых доходов.</a:t>
            </a:r>
          </a:p>
          <a:p>
            <a:r>
              <a:rPr lang="ru-RU" sz="1000" dirty="0" smtClean="0"/>
              <a:t>Это составляет 3,8% в общем объеме доходов.</a:t>
            </a:r>
            <a:endParaRPr lang="ru-RU" sz="1000" dirty="0"/>
          </a:p>
        </p:txBody>
      </p:sp>
      <p:graphicFrame>
        <p:nvGraphicFramePr>
          <p:cNvPr id="12" name="Содержимое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965378912"/>
              </p:ext>
            </p:extLst>
          </p:nvPr>
        </p:nvGraphicFramePr>
        <p:xfrm>
          <a:off x="3366113" y="908720"/>
          <a:ext cx="2848961" cy="57815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Содержимое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888129002"/>
              </p:ext>
            </p:extLst>
          </p:nvPr>
        </p:nvGraphicFramePr>
        <p:xfrm>
          <a:off x="6201119" y="980728"/>
          <a:ext cx="2725426" cy="5616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Содержимое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330689772"/>
              </p:ext>
            </p:extLst>
          </p:nvPr>
        </p:nvGraphicFramePr>
        <p:xfrm>
          <a:off x="334075" y="908720"/>
          <a:ext cx="2880320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23528" y="1362693"/>
            <a:ext cx="2880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16360,8 тыс. руб. – всего неналоговых доходов.</a:t>
            </a:r>
          </a:p>
          <a:p>
            <a:r>
              <a:rPr lang="ru-RU" sz="1000" dirty="0" smtClean="0"/>
              <a:t>Это составляет 3,4% в общем объеме доходов.</a:t>
            </a:r>
            <a:endParaRPr lang="ru-RU" sz="1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Объем и структура безвозмездных поступлений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631878140"/>
              </p:ext>
            </p:extLst>
          </p:nvPr>
        </p:nvGraphicFramePr>
        <p:xfrm>
          <a:off x="251520" y="836712"/>
          <a:ext cx="2786050" cy="602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79512" y="1196752"/>
            <a:ext cx="30003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388556,4тыс. руб. – всего безвозмездных поступлений.</a:t>
            </a:r>
          </a:p>
          <a:p>
            <a:r>
              <a:rPr lang="ru-RU" sz="1000" dirty="0" smtClean="0"/>
              <a:t>Это составляет 80,5% в общем объеме доходов.</a:t>
            </a:r>
            <a:endParaRPr lang="ru-RU" sz="1000" dirty="0"/>
          </a:p>
        </p:txBody>
      </p:sp>
      <p:graphicFrame>
        <p:nvGraphicFramePr>
          <p:cNvPr id="14" name="Содержимое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265113580"/>
              </p:ext>
            </p:extLst>
          </p:nvPr>
        </p:nvGraphicFramePr>
        <p:xfrm>
          <a:off x="3059832" y="836712"/>
          <a:ext cx="2786050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3131840" y="1196752"/>
            <a:ext cx="28083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340642,02 тыс. руб. – всего безвозмездных поступлений.</a:t>
            </a:r>
          </a:p>
          <a:p>
            <a:r>
              <a:rPr lang="ru-RU" sz="1000" dirty="0" smtClean="0"/>
              <a:t>Это составляет 77,8% в общем объеме доходов.</a:t>
            </a:r>
            <a:endParaRPr lang="ru-RU" sz="1000" dirty="0"/>
          </a:p>
        </p:txBody>
      </p:sp>
      <p:graphicFrame>
        <p:nvGraphicFramePr>
          <p:cNvPr id="16" name="Содержимое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34261314"/>
              </p:ext>
            </p:extLst>
          </p:nvPr>
        </p:nvGraphicFramePr>
        <p:xfrm>
          <a:off x="6012160" y="836712"/>
          <a:ext cx="2786050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6084168" y="1196752"/>
            <a:ext cx="284551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341578,06 тыс. руб. – всего безвозмездных поступлений.</a:t>
            </a:r>
          </a:p>
          <a:p>
            <a:r>
              <a:rPr lang="ru-RU" sz="1000" dirty="0" smtClean="0"/>
              <a:t>Это составляет  77,1% в общем объеме доходов.</a:t>
            </a:r>
            <a:endParaRPr lang="ru-RU" sz="1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428868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dirty="0" smtClean="0"/>
              <a:t>РАСХОДЫ</a:t>
            </a:r>
            <a:endParaRPr lang="ru-RU" sz="7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Расходы районного бюджета, тыс. рублей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000108"/>
          <a:ext cx="9358346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Расходы районного бюджета по разделам бюджетной классификации расходов бюджетов, тыс. рублей</a:t>
            </a:r>
            <a:endParaRPr lang="ru-RU" sz="32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027344989"/>
              </p:ext>
            </p:extLst>
          </p:nvPr>
        </p:nvGraphicFramePr>
        <p:xfrm>
          <a:off x="571472" y="1428736"/>
          <a:ext cx="8229600" cy="5214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11872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857232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Расходы на реализацию муниципальных программ Котельничского района в 2021году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785794"/>
          <a:ext cx="8229600" cy="1500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428596" y="2214554"/>
          <a:ext cx="8229600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Содержимое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797793749"/>
              </p:ext>
            </p:extLst>
          </p:nvPr>
        </p:nvGraphicFramePr>
        <p:xfrm>
          <a:off x="428596" y="3571876"/>
          <a:ext cx="8229600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Содержимое 3"/>
          <p:cNvGraphicFramePr>
            <a:graphicFrameLocks/>
          </p:cNvGraphicFramePr>
          <p:nvPr/>
        </p:nvGraphicFramePr>
        <p:xfrm>
          <a:off x="428596" y="5072074"/>
          <a:ext cx="8072494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928926" y="1285860"/>
            <a:ext cx="100013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</a:rPr>
              <a:t>57</a:t>
            </a:r>
            <a:r>
              <a:rPr lang="ru-RU" sz="2800" dirty="0" smtClean="0">
                <a:solidFill>
                  <a:prstClr val="black"/>
                </a:solidFill>
              </a:rPr>
              <a:t>%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230370.25</a:t>
            </a:r>
            <a:endParaRPr lang="ru-RU" sz="1200" dirty="0" smtClean="0">
              <a:solidFill>
                <a:prstClr val="black"/>
              </a:solidFill>
            </a:endParaRPr>
          </a:p>
          <a:p>
            <a:r>
              <a:rPr lang="ru-RU" sz="1200" dirty="0" smtClean="0">
                <a:solidFill>
                  <a:prstClr val="black"/>
                </a:solidFill>
              </a:rPr>
              <a:t>тыс. руб.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5720" y="1071546"/>
            <a:ext cx="1571636" cy="64633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white"/>
                </a:solidFill>
              </a:rPr>
              <a:t>405951.84</a:t>
            </a:r>
          </a:p>
          <a:p>
            <a:r>
              <a:rPr lang="ru-RU" dirty="0" smtClean="0">
                <a:solidFill>
                  <a:prstClr val="white"/>
                </a:solidFill>
              </a:rPr>
              <a:t>тыс. рублей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7158" y="1785926"/>
            <a:ext cx="14287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prstClr val="black"/>
                </a:solidFill>
              </a:rPr>
              <a:t>Расходы на муниципальные программы в 2021 </a:t>
            </a:r>
            <a:r>
              <a:rPr lang="en-US" sz="1100" dirty="0" smtClean="0">
                <a:solidFill>
                  <a:prstClr val="black"/>
                </a:solidFill>
              </a:rPr>
              <a:t>г</a:t>
            </a:r>
            <a:r>
              <a:rPr lang="ru-RU" sz="1100" dirty="0" smtClean="0">
                <a:solidFill>
                  <a:prstClr val="black"/>
                </a:solidFill>
              </a:rPr>
              <a:t>. (отчет)</a:t>
            </a:r>
            <a:endParaRPr lang="ru-RU" sz="11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6613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857232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Расходы на реализацию муниципальных программ Котельничского района в 2022 году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785794"/>
          <a:ext cx="8229600" cy="1500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428596" y="2214554"/>
          <a:ext cx="8229600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Содержимое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02265661"/>
              </p:ext>
            </p:extLst>
          </p:nvPr>
        </p:nvGraphicFramePr>
        <p:xfrm>
          <a:off x="428596" y="3571876"/>
          <a:ext cx="8229600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Содержимое 3"/>
          <p:cNvGraphicFramePr>
            <a:graphicFrameLocks/>
          </p:cNvGraphicFramePr>
          <p:nvPr/>
        </p:nvGraphicFramePr>
        <p:xfrm>
          <a:off x="428596" y="5072074"/>
          <a:ext cx="8072494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928926" y="1285860"/>
            <a:ext cx="100013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prstClr val="black"/>
                </a:solidFill>
              </a:rPr>
              <a:t>49%</a:t>
            </a:r>
          </a:p>
          <a:p>
            <a:r>
              <a:rPr lang="ru-RU" sz="1200" dirty="0" smtClean="0">
                <a:solidFill>
                  <a:prstClr val="black"/>
                </a:solidFill>
              </a:rPr>
              <a:t>254861,04</a:t>
            </a:r>
          </a:p>
          <a:p>
            <a:r>
              <a:rPr lang="ru-RU" sz="1200" dirty="0" smtClean="0">
                <a:solidFill>
                  <a:prstClr val="black"/>
                </a:solidFill>
              </a:rPr>
              <a:t>тыс. руб.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5720" y="1071546"/>
            <a:ext cx="1571636" cy="73866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prstClr val="white"/>
                </a:solidFill>
              </a:rPr>
              <a:t>517646,27</a:t>
            </a:r>
            <a:r>
              <a:rPr lang="ru-RU" dirty="0" smtClean="0">
                <a:solidFill>
                  <a:prstClr val="white"/>
                </a:solidFill>
              </a:rPr>
              <a:t>тыс. рублей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7158" y="1785926"/>
            <a:ext cx="14287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prstClr val="black"/>
                </a:solidFill>
              </a:rPr>
              <a:t>Расходы на муниципальные программы в 2022 г</a:t>
            </a:r>
            <a:r>
              <a:rPr lang="ru-RU" sz="1100" dirty="0">
                <a:solidFill>
                  <a:prstClr val="black"/>
                </a:solidFill>
              </a:rPr>
              <a:t>. </a:t>
            </a:r>
            <a:r>
              <a:rPr lang="ru-RU" sz="1100" dirty="0" smtClean="0">
                <a:solidFill>
                  <a:prstClr val="black"/>
                </a:solidFill>
              </a:rPr>
              <a:t>(</a:t>
            </a:r>
            <a:r>
              <a:rPr lang="en-US" sz="1100" dirty="0" err="1" smtClean="0">
                <a:solidFill>
                  <a:prstClr val="black"/>
                </a:solidFill>
              </a:rPr>
              <a:t>прогноз</a:t>
            </a:r>
            <a:r>
              <a:rPr lang="ru-RU" sz="1100" dirty="0" smtClean="0">
                <a:solidFill>
                  <a:prstClr val="black"/>
                </a:solidFill>
              </a:rPr>
              <a:t>) </a:t>
            </a:r>
            <a:endParaRPr lang="ru-RU" sz="11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951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714356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Расходы на реализацию муниципальных программ Котельничского района в 2023 </a:t>
            </a:r>
            <a:r>
              <a:rPr lang="en-US" sz="2800" dirty="0" smtClean="0"/>
              <a:t>г</a:t>
            </a:r>
            <a:r>
              <a:rPr lang="ru-RU" sz="2800" dirty="0" smtClean="0"/>
              <a:t>оду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071546"/>
          <a:ext cx="8229600" cy="1857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53001064"/>
              </p:ext>
            </p:extLst>
          </p:nvPr>
        </p:nvGraphicFramePr>
        <p:xfrm>
          <a:off x="571472" y="2786058"/>
          <a:ext cx="8229600" cy="1643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Содержимое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301070157"/>
              </p:ext>
            </p:extLst>
          </p:nvPr>
        </p:nvGraphicFramePr>
        <p:xfrm>
          <a:off x="428596" y="4357694"/>
          <a:ext cx="8229600" cy="1714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928926" y="1285860"/>
            <a:ext cx="100013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</a:rPr>
              <a:t>53</a:t>
            </a:r>
            <a:r>
              <a:rPr lang="ru-RU" sz="2800" dirty="0" smtClean="0">
                <a:solidFill>
                  <a:prstClr val="black"/>
                </a:solidFill>
              </a:rPr>
              <a:t>%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254363 </a:t>
            </a:r>
            <a:r>
              <a:rPr lang="ru-RU" sz="1200" dirty="0" smtClean="0">
                <a:solidFill>
                  <a:prstClr val="black"/>
                </a:solidFill>
              </a:rPr>
              <a:t>тыс. руб.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158" y="1071546"/>
            <a:ext cx="1571636" cy="73866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white"/>
                </a:solidFill>
              </a:rPr>
              <a:t>479846</a:t>
            </a:r>
            <a:r>
              <a:rPr lang="ru-RU" sz="2400" dirty="0" smtClean="0">
                <a:solidFill>
                  <a:prstClr val="white"/>
                </a:solidFill>
              </a:rPr>
              <a:t>,</a:t>
            </a:r>
            <a:r>
              <a:rPr lang="en-US" sz="2400" dirty="0" smtClean="0">
                <a:solidFill>
                  <a:prstClr val="white"/>
                </a:solidFill>
              </a:rPr>
              <a:t>4</a:t>
            </a:r>
          </a:p>
          <a:p>
            <a:r>
              <a:rPr lang="ru-RU" dirty="0" smtClean="0">
                <a:solidFill>
                  <a:prstClr val="white"/>
                </a:solidFill>
              </a:rPr>
              <a:t>тыс. рублей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7158" y="1785926"/>
            <a:ext cx="142872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prstClr val="black"/>
                </a:solidFill>
              </a:rPr>
              <a:t>Расходы на муниципальные программы в 2023г. </a:t>
            </a:r>
            <a:endParaRPr lang="ru-RU" sz="11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3085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857232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Расходы на реализацию муниципальных программ Котельничского района в 2024году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000108"/>
          <a:ext cx="8229600" cy="1714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428596" y="2714620"/>
          <a:ext cx="8229600" cy="2071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Содержимое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397160364"/>
              </p:ext>
            </p:extLst>
          </p:nvPr>
        </p:nvGraphicFramePr>
        <p:xfrm>
          <a:off x="428596" y="4786322"/>
          <a:ext cx="8229600" cy="1571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928926" y="1285860"/>
            <a:ext cx="100013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prstClr val="black"/>
                </a:solidFill>
              </a:rPr>
              <a:t>56%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244558</a:t>
            </a:r>
            <a:r>
              <a:rPr lang="ru-RU" sz="1200" dirty="0" smtClean="0">
                <a:solidFill>
                  <a:prstClr val="black"/>
                </a:solidFill>
              </a:rPr>
              <a:t>,62</a:t>
            </a:r>
          </a:p>
          <a:p>
            <a:r>
              <a:rPr lang="ru-RU" sz="1200" dirty="0" smtClean="0">
                <a:solidFill>
                  <a:prstClr val="black"/>
                </a:solidFill>
              </a:rPr>
              <a:t>тыс. руб.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5720" y="1071546"/>
            <a:ext cx="1571636" cy="64633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white"/>
                </a:solidFill>
              </a:rPr>
              <a:t>435118</a:t>
            </a:r>
            <a:r>
              <a:rPr lang="ru-RU" dirty="0" smtClean="0">
                <a:solidFill>
                  <a:prstClr val="white"/>
                </a:solidFill>
              </a:rPr>
              <a:t>,41</a:t>
            </a:r>
          </a:p>
          <a:p>
            <a:r>
              <a:rPr lang="ru-RU" dirty="0" smtClean="0">
                <a:solidFill>
                  <a:prstClr val="white"/>
                </a:solidFill>
              </a:rPr>
              <a:t>тыс. рублей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7158" y="1785926"/>
            <a:ext cx="142872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prstClr val="black"/>
                </a:solidFill>
              </a:rPr>
              <a:t>Расходы на муниципальные программы в 2024 г. </a:t>
            </a:r>
            <a:endParaRPr lang="ru-RU" sz="11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5246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Показатели социально-экономического развития </a:t>
            </a:r>
            <a:r>
              <a:rPr lang="ru-RU" sz="3600" dirty="0" err="1" smtClean="0"/>
              <a:t>Котельничского</a:t>
            </a:r>
            <a:r>
              <a:rPr lang="ru-RU" sz="3600" dirty="0" smtClean="0"/>
              <a:t> района 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651019582"/>
              </p:ext>
            </p:extLst>
          </p:nvPr>
        </p:nvGraphicFramePr>
        <p:xfrm>
          <a:off x="142844" y="1500174"/>
          <a:ext cx="8786874" cy="4892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0"/>
                <a:gridCol w="790948"/>
                <a:gridCol w="923564"/>
                <a:gridCol w="928694"/>
                <a:gridCol w="928694"/>
                <a:gridCol w="928694"/>
              </a:tblGrid>
              <a:tr h="50778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Наименование показателя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2021год (отчёт)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2022год (оценка)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2023год (прогноз)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2024</a:t>
                      </a:r>
                    </a:p>
                    <a:p>
                      <a:pPr algn="ctr"/>
                      <a:r>
                        <a:rPr lang="ru-RU" sz="1200" dirty="0" smtClean="0"/>
                        <a:t>(прогноз)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2025</a:t>
                      </a:r>
                    </a:p>
                    <a:p>
                      <a:pPr algn="ctr"/>
                      <a:r>
                        <a:rPr lang="ru-RU" sz="1200" dirty="0" smtClean="0"/>
                        <a:t>(прогноз)</a:t>
                      </a:r>
                      <a:endParaRPr lang="ru-RU" sz="1200" dirty="0"/>
                    </a:p>
                  </a:txBody>
                  <a:tcPr/>
                </a:tc>
              </a:tr>
              <a:tr h="41187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Среднегодовая численность населения, тыс. человек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11,55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11,10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10,7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10,35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10,01</a:t>
                      </a:r>
                      <a:endParaRPr lang="ru-RU" sz="1200" dirty="0"/>
                    </a:p>
                  </a:txBody>
                  <a:tcPr anchor="ctr"/>
                </a:tc>
              </a:tr>
              <a:tr h="41187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Фонд оплаты труда, тыс. рублей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847129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924218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984292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10033507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1086009</a:t>
                      </a:r>
                      <a:endParaRPr lang="ru-RU" sz="1200" dirty="0"/>
                    </a:p>
                  </a:txBody>
                  <a:tcPr anchor="ctr"/>
                </a:tc>
              </a:tr>
              <a:tr h="50778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Среднемесячная номинальная</a:t>
                      </a:r>
                      <a:r>
                        <a:rPr lang="ru-RU" sz="1200" baseline="0" dirty="0" smtClean="0"/>
                        <a:t> начисленная заработная плата в расчете на одного работника, рублей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23009,8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26010,9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28421,5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30508,5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32402,7</a:t>
                      </a:r>
                      <a:endParaRPr lang="ru-RU" sz="1200" dirty="0"/>
                    </a:p>
                  </a:txBody>
                  <a:tcPr anchor="ctr"/>
                </a:tc>
              </a:tr>
              <a:tr h="50778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Прибыль прибыльных предприятий (с учетом предприятий</a:t>
                      </a:r>
                      <a:r>
                        <a:rPr lang="ru-RU" sz="1200" baseline="0" dirty="0" smtClean="0"/>
                        <a:t> сельского хозяйства), тыс. рублей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206514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170250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175000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178500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182000</a:t>
                      </a:r>
                      <a:endParaRPr lang="ru-RU" sz="1200" dirty="0"/>
                    </a:p>
                  </a:txBody>
                  <a:tcPr anchor="ctr"/>
                </a:tc>
              </a:tr>
              <a:tr h="5077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в том числе прибыль прибыльных  </a:t>
                      </a:r>
                      <a:r>
                        <a:rPr lang="ru-RU" sz="1200" baseline="0" dirty="0" smtClean="0"/>
                        <a:t>сельскохозяйственных предприятий, тыс. рублей</a:t>
                      </a:r>
                      <a:endParaRPr lang="ru-RU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147274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107850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110250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112350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113850</a:t>
                      </a:r>
                      <a:endParaRPr lang="ru-RU" sz="1200" dirty="0"/>
                    </a:p>
                  </a:txBody>
                  <a:tcPr anchor="ctr"/>
                </a:tc>
              </a:tr>
              <a:tr h="51410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Оборот малых предприятий (с учетом </a:t>
                      </a:r>
                      <a:r>
                        <a:rPr lang="ru-RU" sz="1200" dirty="0" err="1" smtClean="0"/>
                        <a:t>микропредприятий</a:t>
                      </a:r>
                      <a:r>
                        <a:rPr lang="ru-RU" sz="1200" dirty="0" smtClean="0"/>
                        <a:t>), тыс.</a:t>
                      </a:r>
                      <a:r>
                        <a:rPr lang="ru-RU" sz="1200" baseline="0" dirty="0" smtClean="0"/>
                        <a:t> рублей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763266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777426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796782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824455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860246</a:t>
                      </a:r>
                      <a:endParaRPr lang="ru-RU" sz="1200" dirty="0"/>
                    </a:p>
                  </a:txBody>
                  <a:tcPr anchor="ctr"/>
                </a:tc>
              </a:tr>
              <a:tr h="50778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Остаточная балансовая стоимость основных фондов на конец года, тыс.</a:t>
                      </a:r>
                      <a:r>
                        <a:rPr lang="ru-RU" sz="1200" baseline="0" dirty="0" smtClean="0"/>
                        <a:t> рублей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1995780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2087575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2194350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2308755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2431640</a:t>
                      </a:r>
                      <a:endParaRPr lang="ru-RU" sz="1200" dirty="0"/>
                    </a:p>
                  </a:txBody>
                  <a:tcPr anchor="ctr"/>
                </a:tc>
              </a:tr>
              <a:tr h="50778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Индекс потребительских цен за период с начала года, % к предыдущему году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107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118,4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108,3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105,5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104,4</a:t>
                      </a:r>
                      <a:endParaRPr lang="ru-RU" sz="1200" dirty="0"/>
                    </a:p>
                  </a:txBody>
                  <a:tcPr anchor="ctr"/>
                </a:tc>
              </a:tr>
              <a:tr h="507786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Индекс физического</a:t>
                      </a:r>
                      <a:r>
                        <a:rPr lang="ru-RU" sz="1200" baseline="0" dirty="0" smtClean="0"/>
                        <a:t> объема платных услуг населению, % к предыдущему году в сопоставимых ценах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108,7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101,3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100,5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100,5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100,8</a:t>
                      </a:r>
                      <a:endParaRPr lang="ru-RU" sz="12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857232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Расходы на реализацию муниципальных программ Котельничского района в 2025году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071546"/>
          <a:ext cx="8229600" cy="1857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357158" y="2928934"/>
          <a:ext cx="8229600" cy="1785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Содержимое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479562149"/>
              </p:ext>
            </p:extLst>
          </p:nvPr>
        </p:nvGraphicFramePr>
        <p:xfrm>
          <a:off x="428596" y="4643446"/>
          <a:ext cx="8229600" cy="1785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928926" y="1285860"/>
            <a:ext cx="100013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prstClr val="black"/>
                </a:solidFill>
              </a:rPr>
              <a:t>56%</a:t>
            </a:r>
          </a:p>
          <a:p>
            <a:r>
              <a:rPr lang="en-US" sz="1200" dirty="0" smtClean="0">
                <a:solidFill>
                  <a:prstClr val="black"/>
                </a:solidFill>
              </a:rPr>
              <a:t>245718</a:t>
            </a:r>
            <a:r>
              <a:rPr lang="ru-RU" sz="1200" dirty="0" smtClean="0">
                <a:solidFill>
                  <a:prstClr val="black"/>
                </a:solidFill>
              </a:rPr>
              <a:t>,85</a:t>
            </a:r>
          </a:p>
          <a:p>
            <a:r>
              <a:rPr lang="ru-RU" sz="1200" dirty="0" smtClean="0">
                <a:solidFill>
                  <a:prstClr val="black"/>
                </a:solidFill>
              </a:rPr>
              <a:t>тыс. руб.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5720" y="1071546"/>
            <a:ext cx="1571636" cy="73866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prstClr val="white"/>
                </a:solidFill>
              </a:rPr>
              <a:t> 440359</a:t>
            </a:r>
            <a:r>
              <a:rPr lang="ru-RU" sz="2400" dirty="0" smtClean="0">
                <a:solidFill>
                  <a:prstClr val="white"/>
                </a:solidFill>
              </a:rPr>
              <a:t>,23</a:t>
            </a:r>
          </a:p>
          <a:p>
            <a:r>
              <a:rPr lang="ru-RU" dirty="0" smtClean="0">
                <a:solidFill>
                  <a:prstClr val="white"/>
                </a:solidFill>
              </a:rPr>
              <a:t>тыс. рублей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7158" y="1785926"/>
            <a:ext cx="142872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solidFill>
                  <a:prstClr val="black"/>
                </a:solidFill>
              </a:rPr>
              <a:t>Расходы на муниципальные программы в 2025 г. </a:t>
            </a:r>
            <a:endParaRPr lang="ru-RU" sz="11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0836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58259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Расходы на общегосударственные вопросы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500042"/>
          <a:ext cx="5357850" cy="61436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715008" y="571480"/>
            <a:ext cx="3286116" cy="23698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Руководство и управление в сфере установленных функций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 расходы на обеспечение деятельности главы муниципального образования </a:t>
            </a:r>
            <a:r>
              <a:rPr lang="ru-RU" sz="1200" dirty="0" err="1" smtClean="0"/>
              <a:t>Котельничского</a:t>
            </a:r>
            <a:r>
              <a:rPr lang="ru-RU" sz="1200" dirty="0" smtClean="0"/>
              <a:t> муниципального района, администрации </a:t>
            </a:r>
            <a:r>
              <a:rPr lang="ru-RU" sz="1200" dirty="0" err="1" smtClean="0"/>
              <a:t>Котельничского</a:t>
            </a:r>
            <a:r>
              <a:rPr lang="ru-RU" sz="1200" dirty="0" smtClean="0"/>
              <a:t> района, контрольно-счетной комиссии </a:t>
            </a:r>
            <a:r>
              <a:rPr lang="ru-RU" sz="1200" dirty="0" err="1" smtClean="0"/>
              <a:t>Котельничского</a:t>
            </a:r>
            <a:r>
              <a:rPr lang="ru-RU" sz="1200" dirty="0" smtClean="0"/>
              <a:t> района, отраслевых органов администрации района, осуществляющих реализацию муниципальных функций 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расходы за счет средств областного бюджета по выполнению государственных полномочий</a:t>
            </a:r>
            <a:endParaRPr lang="ru-RU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5715008" y="2928935"/>
            <a:ext cx="3286116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Резервные фонды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15008" y="3214686"/>
            <a:ext cx="3286116" cy="344709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Другие общегосударственные вопросы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 расходы на обеспечение деятельности </a:t>
            </a:r>
            <a:r>
              <a:rPr lang="ru-RU" sz="1200" dirty="0" err="1" smtClean="0"/>
              <a:t>централизованнрй</a:t>
            </a:r>
            <a:r>
              <a:rPr lang="ru-RU" sz="1200" dirty="0" smtClean="0"/>
              <a:t> бухгалтерии и обслуживающего персонала администрации </a:t>
            </a:r>
            <a:r>
              <a:rPr lang="ru-RU" sz="1200" dirty="0" err="1" smtClean="0"/>
              <a:t>Котельничского</a:t>
            </a:r>
            <a:r>
              <a:rPr lang="ru-RU" sz="1200" dirty="0" smtClean="0"/>
              <a:t> района, технических работников отдела по управлению имуществом и земельными ресурсами администрации </a:t>
            </a:r>
            <a:r>
              <a:rPr lang="ru-RU" sz="1200" dirty="0" err="1" smtClean="0"/>
              <a:t>Котельничского</a:t>
            </a:r>
            <a:r>
              <a:rPr lang="ru-RU" sz="1200" dirty="0" smtClean="0"/>
              <a:t> района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финансовое обеспечение переданных государственных полномочий в области архивных фондов и административных комиссий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проведение мероприятий по развитию муниципальной службы и информатизации деятельности </a:t>
            </a:r>
            <a:r>
              <a:rPr lang="ru-RU" sz="1200" dirty="0" err="1" smtClean="0"/>
              <a:t>Котельничского</a:t>
            </a:r>
            <a:r>
              <a:rPr lang="ru-RU" sz="1200" dirty="0" smtClean="0"/>
              <a:t> района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иные мероприятия, направленные на социально-экономическое развитие Котельничского района</a:t>
            </a:r>
            <a:endParaRPr lang="ru-RU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5715008" y="6572273"/>
            <a:ext cx="3286116" cy="3077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Судебная система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582594"/>
          </a:xfrm>
        </p:spPr>
        <p:txBody>
          <a:bodyPr>
            <a:noAutofit/>
          </a:bodyPr>
          <a:lstStyle/>
          <a:p>
            <a:r>
              <a:rPr lang="ru-RU" sz="2000" dirty="0" smtClean="0"/>
              <a:t>Расходы на национальную безопасность и правоохранительную деятельность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642918"/>
          <a:ext cx="5357850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715008" y="1857364"/>
            <a:ext cx="3286116" cy="16312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Национальная безопасность и правоохранительная деятельность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Содержание единой дежурно-диспетчерской службы администрации </a:t>
            </a:r>
            <a:r>
              <a:rPr lang="ru-RU" sz="1200" dirty="0" err="1" smtClean="0"/>
              <a:t>Котельничского</a:t>
            </a:r>
            <a:r>
              <a:rPr lang="ru-RU" sz="1200" dirty="0" smtClean="0"/>
              <a:t> района Кировской области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Мероприятия направленные на профилактику правонарушений и преступлений в </a:t>
            </a:r>
            <a:r>
              <a:rPr lang="ru-RU" sz="1200" dirty="0" err="1" smtClean="0"/>
              <a:t>Котельничском</a:t>
            </a:r>
            <a:r>
              <a:rPr lang="ru-RU" sz="1200" dirty="0" smtClean="0"/>
              <a:t> районе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57356" y="5072074"/>
            <a:ext cx="4786346" cy="1169551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Расходы будут осуществляться в рамках </a:t>
            </a:r>
            <a:r>
              <a:rPr lang="en-US" sz="1400" dirty="0" smtClean="0"/>
              <a:t>2</a:t>
            </a:r>
            <a:r>
              <a:rPr lang="ru-RU" sz="1400" dirty="0" smtClean="0"/>
              <a:t> </a:t>
            </a:r>
            <a:r>
              <a:rPr lang="ru-RU" sz="1400" dirty="0" err="1" smtClean="0"/>
              <a:t>муниципальн</a:t>
            </a:r>
            <a:r>
              <a:rPr lang="en-US" sz="1400" dirty="0" err="1" smtClean="0"/>
              <a:t>ых</a:t>
            </a:r>
            <a:r>
              <a:rPr lang="ru-RU" sz="1400" dirty="0" smtClean="0"/>
              <a:t> программ Котельничского района Кировской области:</a:t>
            </a:r>
          </a:p>
          <a:p>
            <a:endParaRPr lang="ru-RU" sz="1400" dirty="0" smtClean="0"/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Развитие муниципального управления</a:t>
            </a:r>
            <a:r>
              <a:rPr lang="en-US" sz="1400" dirty="0" smtClean="0"/>
              <a:t>” и “</a:t>
            </a:r>
            <a:r>
              <a:rPr lang="en-US" sz="1400" dirty="0" err="1" smtClean="0"/>
              <a:t>Профилактика</a:t>
            </a:r>
            <a:r>
              <a:rPr lang="en-US" sz="1400" dirty="0" smtClean="0"/>
              <a:t> </a:t>
            </a:r>
            <a:r>
              <a:rPr lang="en-US" sz="1400" dirty="0" err="1" smtClean="0"/>
              <a:t>правонарушений</a:t>
            </a:r>
            <a:r>
              <a:rPr lang="en-US" sz="1400" dirty="0" smtClean="0"/>
              <a:t> и </a:t>
            </a:r>
            <a:r>
              <a:rPr lang="en-US" sz="1400" dirty="0" err="1" smtClean="0"/>
              <a:t>преступлений</a:t>
            </a:r>
            <a:r>
              <a:rPr lang="en-US" sz="1400" dirty="0" smtClean="0"/>
              <a:t> в </a:t>
            </a:r>
            <a:r>
              <a:rPr lang="en-US" sz="1400" dirty="0" err="1" smtClean="0"/>
              <a:t>котельничском</a:t>
            </a:r>
            <a:r>
              <a:rPr lang="en-US" sz="1400" dirty="0" smtClean="0"/>
              <a:t> </a:t>
            </a:r>
            <a:r>
              <a:rPr lang="en-US" sz="1400" dirty="0" err="1" smtClean="0"/>
              <a:t>районе</a:t>
            </a:r>
            <a:r>
              <a:rPr lang="en-US" sz="1400" dirty="0" smtClean="0"/>
              <a:t>”</a:t>
            </a:r>
            <a:endParaRPr lang="ru-RU" sz="1400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5804" y="348347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Расходы на национальную экономику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52362223"/>
              </p:ext>
            </p:extLst>
          </p:nvPr>
        </p:nvGraphicFramePr>
        <p:xfrm>
          <a:off x="317525" y="1916833"/>
          <a:ext cx="1254079" cy="1152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Содержимое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732197288"/>
              </p:ext>
            </p:extLst>
          </p:nvPr>
        </p:nvGraphicFramePr>
        <p:xfrm>
          <a:off x="164028" y="2996952"/>
          <a:ext cx="1386392" cy="1236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00166" y="2060848"/>
            <a:ext cx="93610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v"/>
            </a:pPr>
            <a:r>
              <a:rPr lang="ru-RU" sz="1200" b="1" dirty="0" smtClean="0">
                <a:solidFill>
                  <a:prstClr val="black"/>
                </a:solidFill>
              </a:rPr>
              <a:t>43214,0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ru-RU" sz="1200" b="1" dirty="0" smtClean="0">
                <a:solidFill>
                  <a:prstClr val="black"/>
                </a:solidFill>
              </a:rPr>
              <a:t>44823,0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200" b="1" dirty="0" smtClean="0">
                <a:solidFill>
                  <a:prstClr val="black"/>
                </a:solidFill>
              </a:rPr>
              <a:t>43462,0</a:t>
            </a:r>
          </a:p>
          <a:p>
            <a:r>
              <a:rPr lang="ru-RU" sz="1000" b="1" dirty="0" smtClean="0">
                <a:solidFill>
                  <a:prstClr val="black"/>
                </a:solidFill>
              </a:rPr>
              <a:t>       тыс. руб.</a:t>
            </a:r>
            <a:endParaRPr lang="ru-RU" sz="1000" b="1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6957" y="3212976"/>
            <a:ext cx="85725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v"/>
            </a:pPr>
            <a:r>
              <a:rPr lang="ru-RU" sz="1200" b="1" dirty="0" smtClean="0">
                <a:solidFill>
                  <a:prstClr val="black"/>
                </a:solidFill>
              </a:rPr>
              <a:t>7362,0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ru-RU" sz="1200" b="1" dirty="0" smtClean="0">
                <a:solidFill>
                  <a:prstClr val="black"/>
                </a:solidFill>
              </a:rPr>
              <a:t>2721,3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200" b="1" dirty="0" smtClean="0">
                <a:solidFill>
                  <a:prstClr val="black"/>
                </a:solidFill>
              </a:rPr>
              <a:t>1171,7</a:t>
            </a:r>
          </a:p>
          <a:p>
            <a:r>
              <a:rPr lang="ru-RU" sz="1000" b="1" dirty="0" smtClean="0">
                <a:solidFill>
                  <a:prstClr val="black"/>
                </a:solidFill>
              </a:rPr>
              <a:t>      тыс. руб.</a:t>
            </a:r>
            <a:endParaRPr lang="ru-RU" sz="1000" b="1" dirty="0">
              <a:solidFill>
                <a:prstClr val="black"/>
              </a:solidFill>
            </a:endParaRPr>
          </a:p>
        </p:txBody>
      </p:sp>
      <p:graphicFrame>
        <p:nvGraphicFramePr>
          <p:cNvPr id="10" name="Содержимое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215203279"/>
              </p:ext>
            </p:extLst>
          </p:nvPr>
        </p:nvGraphicFramePr>
        <p:xfrm>
          <a:off x="214282" y="4149080"/>
          <a:ext cx="1285884" cy="12144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Содержимое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212804979"/>
              </p:ext>
            </p:extLst>
          </p:nvPr>
        </p:nvGraphicFramePr>
        <p:xfrm>
          <a:off x="322846" y="5425824"/>
          <a:ext cx="1204111" cy="11578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6" name="Заголовок 1"/>
          <p:cNvSpPr txBox="1">
            <a:spLocks/>
          </p:cNvSpPr>
          <p:nvPr/>
        </p:nvSpPr>
        <p:spPr>
          <a:xfrm>
            <a:off x="2428860" y="2132856"/>
            <a:ext cx="6286544" cy="8002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r>
              <a:rPr lang="ru-RU" sz="6400" b="1" dirty="0" smtClean="0">
                <a:solidFill>
                  <a:prstClr val="black"/>
                </a:solidFill>
              </a:rPr>
              <a:t>Дорожное хозяйство </a:t>
            </a:r>
          </a:p>
          <a:p>
            <a:pPr>
              <a:buFont typeface="Arial" pitchFamily="34" charset="0"/>
              <a:buChar char="•"/>
            </a:pPr>
            <a:r>
              <a:rPr lang="ru-RU" sz="4800" dirty="0" smtClean="0">
                <a:solidFill>
                  <a:prstClr val="black"/>
                </a:solidFill>
              </a:rPr>
              <a:t>Осуществление дорожной деятельности в отношении автомобильных дорог общего пользования местного </a:t>
            </a:r>
            <a:r>
              <a:rPr lang="ru-RU" sz="4800" dirty="0">
                <a:solidFill>
                  <a:prstClr val="black"/>
                </a:solidFill>
              </a:rPr>
              <a:t>значения (В </a:t>
            </a:r>
            <a:r>
              <a:rPr lang="ru-RU" sz="4800" dirty="0" err="1">
                <a:solidFill>
                  <a:prstClr val="black"/>
                </a:solidFill>
              </a:rPr>
              <a:t>Котельничском</a:t>
            </a:r>
            <a:r>
              <a:rPr lang="ru-RU" sz="4800" dirty="0">
                <a:solidFill>
                  <a:prstClr val="black"/>
                </a:solidFill>
              </a:rPr>
              <a:t> районе протяженность автомобильных дорог местного значения составляет 576,1 </a:t>
            </a:r>
            <a:r>
              <a:rPr lang="ru-RU" sz="4800" dirty="0" smtClean="0">
                <a:solidFill>
                  <a:prstClr val="black"/>
                </a:solidFill>
              </a:rPr>
              <a:t>км)</a:t>
            </a:r>
          </a:p>
          <a:p>
            <a:pPr>
              <a:buFont typeface="Arial" pitchFamily="34" charset="0"/>
              <a:buChar char="•"/>
            </a:pPr>
            <a:r>
              <a:rPr lang="ru-RU" sz="4800" dirty="0" smtClean="0">
                <a:solidFill>
                  <a:prstClr val="black"/>
                </a:solidFill>
              </a:rPr>
              <a:t>Ремонт </a:t>
            </a:r>
            <a:r>
              <a:rPr lang="ru-RU" sz="4800" dirty="0">
                <a:solidFill>
                  <a:prstClr val="black"/>
                </a:solidFill>
              </a:rPr>
              <a:t>и обслуживание автомобильных </a:t>
            </a:r>
            <a:r>
              <a:rPr lang="ru-RU" sz="4800" dirty="0" smtClean="0">
                <a:solidFill>
                  <a:prstClr val="black"/>
                </a:solidFill>
              </a:rPr>
              <a:t>дорог</a:t>
            </a:r>
          </a:p>
          <a:p>
            <a:endParaRPr lang="ru-RU" sz="4800" dirty="0">
              <a:solidFill>
                <a:prstClr val="black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71604" y="4365104"/>
            <a:ext cx="85725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v"/>
            </a:pPr>
            <a:r>
              <a:rPr lang="ru-RU" sz="1200" b="1" dirty="0" smtClean="0">
                <a:solidFill>
                  <a:prstClr val="black"/>
                </a:solidFill>
              </a:rPr>
              <a:t>240,0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ru-RU" sz="1200" b="1" dirty="0" smtClean="0">
                <a:solidFill>
                  <a:prstClr val="black"/>
                </a:solidFill>
              </a:rPr>
              <a:t>240,0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200" b="1" dirty="0" smtClean="0">
                <a:solidFill>
                  <a:prstClr val="black"/>
                </a:solidFill>
              </a:rPr>
              <a:t>240,0</a:t>
            </a:r>
          </a:p>
          <a:p>
            <a:r>
              <a:rPr lang="ru-RU" sz="1000" b="1" dirty="0" smtClean="0">
                <a:solidFill>
                  <a:prstClr val="black"/>
                </a:solidFill>
              </a:rPr>
              <a:t>   тыс. руб.</a:t>
            </a:r>
            <a:endParaRPr lang="ru-RU" sz="1000" b="1" dirty="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43042" y="5589240"/>
            <a:ext cx="857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v"/>
            </a:pPr>
            <a:r>
              <a:rPr lang="ru-RU" sz="1200" b="1" dirty="0" smtClean="0">
                <a:solidFill>
                  <a:prstClr val="black"/>
                </a:solidFill>
              </a:rPr>
              <a:t>603,0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ru-RU" sz="1200" b="1" dirty="0" smtClean="0">
                <a:solidFill>
                  <a:prstClr val="black"/>
                </a:solidFill>
              </a:rPr>
              <a:t>13,0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ru-RU" sz="1200" b="1" dirty="0" smtClean="0">
                <a:solidFill>
                  <a:prstClr val="black"/>
                </a:solidFill>
              </a:rPr>
              <a:t>13,0</a:t>
            </a:r>
          </a:p>
          <a:p>
            <a:r>
              <a:rPr lang="ru-RU" sz="1000" b="1" dirty="0" smtClean="0">
                <a:solidFill>
                  <a:prstClr val="black"/>
                </a:solidFill>
              </a:rPr>
              <a:t>тыс. руб.</a:t>
            </a:r>
            <a:endParaRPr lang="ru-RU" sz="1000" b="1" dirty="0">
              <a:solidFill>
                <a:prstClr val="black"/>
              </a:solidFill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2477620" y="5564682"/>
            <a:ext cx="6286544" cy="8469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r>
              <a:rPr lang="ru-RU" sz="6400" b="1" dirty="0" smtClean="0">
                <a:solidFill>
                  <a:prstClr val="black"/>
                </a:solidFill>
              </a:rPr>
              <a:t>Другие вопросы</a:t>
            </a:r>
          </a:p>
          <a:p>
            <a:pPr>
              <a:buFont typeface="Arial" pitchFamily="34" charset="0"/>
              <a:buChar char="•"/>
            </a:pPr>
            <a:r>
              <a:rPr lang="ru-RU" sz="4800" dirty="0" smtClean="0">
                <a:solidFill>
                  <a:prstClr val="black"/>
                </a:solidFill>
              </a:rPr>
              <a:t>Поддержка малого и среднего предпринимательства</a:t>
            </a:r>
          </a:p>
          <a:p>
            <a:pPr>
              <a:buFont typeface="Arial" pitchFamily="34" charset="0"/>
              <a:buChar char="•"/>
            </a:pPr>
            <a:r>
              <a:rPr lang="ru-RU" sz="4800" dirty="0" smtClean="0">
                <a:solidFill>
                  <a:prstClr val="black"/>
                </a:solidFill>
              </a:rPr>
              <a:t>Развитие туризма в </a:t>
            </a:r>
            <a:r>
              <a:rPr lang="ru-RU" sz="4800" dirty="0" err="1" smtClean="0">
                <a:solidFill>
                  <a:prstClr val="black"/>
                </a:solidFill>
              </a:rPr>
              <a:t>Котельничском</a:t>
            </a:r>
            <a:r>
              <a:rPr lang="ru-RU" sz="4800" dirty="0" smtClean="0">
                <a:solidFill>
                  <a:prstClr val="black"/>
                </a:solidFill>
              </a:rPr>
              <a:t> районе</a:t>
            </a:r>
          </a:p>
          <a:p>
            <a:pPr>
              <a:buFont typeface="Arial" pitchFamily="34" charset="0"/>
              <a:buChar char="•"/>
            </a:pPr>
            <a:r>
              <a:rPr lang="ru-RU" sz="4800" dirty="0" smtClean="0">
                <a:solidFill>
                  <a:prstClr val="black"/>
                </a:solidFill>
              </a:rPr>
              <a:t>Развитие строительства и архитектуры в </a:t>
            </a:r>
            <a:r>
              <a:rPr lang="ru-RU" sz="4800" dirty="0" err="1" smtClean="0">
                <a:solidFill>
                  <a:prstClr val="black"/>
                </a:solidFill>
              </a:rPr>
              <a:t>Котельничском</a:t>
            </a:r>
            <a:r>
              <a:rPr lang="ru-RU" sz="4800" dirty="0" smtClean="0">
                <a:solidFill>
                  <a:prstClr val="black"/>
                </a:solidFill>
              </a:rPr>
              <a:t> районе</a:t>
            </a:r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785786" y="785794"/>
            <a:ext cx="1285884" cy="5715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dirty="0" smtClean="0">
                <a:solidFill>
                  <a:prstClr val="white"/>
                </a:solidFill>
              </a:rPr>
              <a:t>  51419,0</a:t>
            </a:r>
          </a:p>
          <a:p>
            <a:r>
              <a:rPr lang="ru-RU" sz="2000" dirty="0" smtClean="0">
                <a:solidFill>
                  <a:prstClr val="white"/>
                </a:solidFill>
              </a:rPr>
              <a:t> тыс. руб.</a:t>
            </a:r>
            <a:endParaRPr lang="ru-RU" sz="2000" dirty="0">
              <a:solidFill>
                <a:prstClr val="white"/>
              </a:solidFill>
            </a:endParaRPr>
          </a:p>
        </p:txBody>
      </p:sp>
      <p:sp>
        <p:nvSpPr>
          <p:cNvPr id="22" name="Заголовок 1"/>
          <p:cNvSpPr txBox="1">
            <a:spLocks/>
          </p:cNvSpPr>
          <p:nvPr/>
        </p:nvSpPr>
        <p:spPr>
          <a:xfrm>
            <a:off x="3635896" y="788065"/>
            <a:ext cx="1285884" cy="57150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dirty="0" smtClean="0">
                <a:solidFill>
                  <a:prstClr val="white"/>
                </a:solidFill>
              </a:rPr>
              <a:t>  47784,3</a:t>
            </a:r>
          </a:p>
          <a:p>
            <a:r>
              <a:rPr lang="ru-RU" sz="2000" dirty="0" smtClean="0">
                <a:solidFill>
                  <a:prstClr val="white"/>
                </a:solidFill>
              </a:rPr>
              <a:t> тыс. руб.</a:t>
            </a:r>
            <a:endParaRPr lang="ru-RU" sz="2000" dirty="0">
              <a:solidFill>
                <a:prstClr val="white"/>
              </a:solidFill>
            </a:endParaRPr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6588224" y="788065"/>
            <a:ext cx="1285884" cy="5715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dirty="0" smtClean="0">
                <a:solidFill>
                  <a:prstClr val="white"/>
                </a:solidFill>
              </a:rPr>
              <a:t>  44873,7</a:t>
            </a:r>
          </a:p>
          <a:p>
            <a:r>
              <a:rPr lang="ru-RU" sz="2000" dirty="0" smtClean="0">
                <a:solidFill>
                  <a:prstClr val="white"/>
                </a:solidFill>
              </a:rPr>
              <a:t>  тыс. руб.</a:t>
            </a:r>
            <a:endParaRPr lang="ru-RU" sz="2000" dirty="0">
              <a:solidFill>
                <a:prstClr val="white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07009" y="1357298"/>
            <a:ext cx="12412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sz="1400" dirty="0" smtClean="0">
                <a:solidFill>
                  <a:prstClr val="black"/>
                </a:solidFill>
              </a:rPr>
              <a:t>Расходы в</a:t>
            </a:r>
          </a:p>
          <a:p>
            <a:r>
              <a:rPr lang="ru-RU" sz="1400" dirty="0" smtClean="0">
                <a:solidFill>
                  <a:prstClr val="black"/>
                </a:solidFill>
              </a:rPr>
              <a:t>          2023г.</a:t>
            </a:r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506077" y="1381313"/>
            <a:ext cx="12412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1400" dirty="0" smtClean="0">
                <a:solidFill>
                  <a:prstClr val="black"/>
                </a:solidFill>
              </a:rPr>
              <a:t>Расходы в</a:t>
            </a:r>
          </a:p>
          <a:p>
            <a:r>
              <a:rPr lang="ru-RU" sz="1400" dirty="0" smtClean="0">
                <a:solidFill>
                  <a:prstClr val="black"/>
                </a:solidFill>
              </a:rPr>
              <a:t>          2024г.</a:t>
            </a:r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610547" y="1381313"/>
            <a:ext cx="12412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prstClr val="black"/>
                </a:solidFill>
              </a:rPr>
              <a:t>Расходы в</a:t>
            </a:r>
          </a:p>
          <a:p>
            <a:r>
              <a:rPr lang="ru-RU" sz="1400" dirty="0" smtClean="0">
                <a:solidFill>
                  <a:prstClr val="black"/>
                </a:solidFill>
              </a:rPr>
              <a:t>         2025г.</a:t>
            </a:r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2500298" y="4479461"/>
            <a:ext cx="6367506" cy="571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r>
              <a:rPr lang="ru-RU" sz="6400" b="1" dirty="0" smtClean="0">
                <a:solidFill>
                  <a:prstClr val="black"/>
                </a:solidFill>
              </a:rPr>
              <a:t>Транспорт</a:t>
            </a:r>
          </a:p>
          <a:p>
            <a:pPr>
              <a:buFont typeface="Arial" pitchFamily="34" charset="0"/>
              <a:buChar char="•"/>
            </a:pPr>
            <a:r>
              <a:rPr lang="ru-RU" sz="4800" dirty="0" smtClean="0">
                <a:solidFill>
                  <a:prstClr val="black"/>
                </a:solidFill>
              </a:rPr>
              <a:t>Субсидии юридическим лицам и индивидуальным предпринимателям, осуществляющим перевозку пассажиров автомобильным транспортом на межмуниципальных социальных маршрутах  </a:t>
            </a:r>
            <a:endParaRPr lang="ru-RU" sz="4800" dirty="0">
              <a:solidFill>
                <a:prstClr val="black"/>
              </a:solidFill>
            </a:endParaRPr>
          </a:p>
        </p:txBody>
      </p:sp>
      <p:sp>
        <p:nvSpPr>
          <p:cNvPr id="27" name="Заголовок 1"/>
          <p:cNvSpPr txBox="1">
            <a:spLocks/>
          </p:cNvSpPr>
          <p:nvPr/>
        </p:nvSpPr>
        <p:spPr>
          <a:xfrm>
            <a:off x="2477620" y="3327333"/>
            <a:ext cx="6286544" cy="571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r>
              <a:rPr lang="ru-RU" sz="6400" b="1" dirty="0" smtClean="0">
                <a:solidFill>
                  <a:prstClr val="black"/>
                </a:solidFill>
              </a:rPr>
              <a:t>Сельское хозяйство</a:t>
            </a:r>
          </a:p>
          <a:p>
            <a:pPr>
              <a:buFont typeface="Arial" pitchFamily="34" charset="0"/>
              <a:buChar char="•"/>
            </a:pPr>
            <a:r>
              <a:rPr lang="ru-RU" sz="4800" dirty="0">
                <a:solidFill>
                  <a:prstClr val="black"/>
                </a:solidFill>
              </a:rPr>
              <a:t>Возмещение части затрат на уплату процентов по инвестиционным кредитам (займам) в агропромышленном комплексе</a:t>
            </a:r>
          </a:p>
        </p:txBody>
      </p:sp>
    </p:spTree>
    <p:extLst>
      <p:ext uri="{BB962C8B-B14F-4D97-AF65-F5344CB8AC3E}">
        <p14:creationId xmlns="" xmlns:p14="http://schemas.microsoft.com/office/powerpoint/2010/main" val="206010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06696" cy="511156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Расходы на жилищно-коммунальное хозяйство и охрану окружающей среды</a:t>
            </a:r>
            <a:endParaRPr lang="ru-RU" sz="20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185113730"/>
              </p:ext>
            </p:extLst>
          </p:nvPr>
        </p:nvGraphicFramePr>
        <p:xfrm>
          <a:off x="379673" y="1484784"/>
          <a:ext cx="5632551" cy="51697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357158" y="714356"/>
            <a:ext cx="8501122" cy="6984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algn="just">
              <a:spcBef>
                <a:spcPct val="0"/>
              </a:spcBef>
              <a:defRPr/>
            </a:pPr>
            <a:r>
              <a:rPr lang="ru-RU" sz="1600" dirty="0" smtClean="0">
                <a:solidFill>
                  <a:prstClr val="black"/>
                </a:solidFill>
              </a:rPr>
              <a:t>Расходы будут финансироваться в рамках муниципальной программы </a:t>
            </a:r>
            <a:r>
              <a:rPr lang="ru-RU" sz="1600" dirty="0" err="1" smtClean="0">
                <a:solidFill>
                  <a:prstClr val="black"/>
                </a:solidFill>
              </a:rPr>
              <a:t>Котельничского</a:t>
            </a:r>
            <a:r>
              <a:rPr lang="ru-RU" sz="1600" dirty="0" smtClean="0">
                <a:solidFill>
                  <a:prstClr val="black"/>
                </a:solidFill>
              </a:rPr>
              <a:t> района «Развитие коммунальной, жилищной инфраструктуры и охрана окружающей среды»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6012160" y="1556792"/>
            <a:ext cx="2846088" cy="64807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sz="1600" b="1" dirty="0" smtClean="0">
                <a:solidFill>
                  <a:prstClr val="black"/>
                </a:solidFill>
              </a:rPr>
              <a:t>ЖИЛИЩНОЕ ХОЗЯЙСТВО</a:t>
            </a:r>
          </a:p>
          <a:p>
            <a:pPr>
              <a:spcBef>
                <a:spcPct val="0"/>
              </a:spcBef>
              <a:defRPr/>
            </a:pPr>
            <a:r>
              <a:rPr lang="ru-RU" sz="1300" dirty="0" smtClean="0">
                <a:solidFill>
                  <a:prstClr val="black"/>
                </a:solidFill>
              </a:rPr>
              <a:t>         -   уплата обязательных взносов на   </a:t>
            </a:r>
          </a:p>
          <a:p>
            <a:pPr>
              <a:spcBef>
                <a:spcPct val="0"/>
              </a:spcBef>
              <a:defRPr/>
            </a:pPr>
            <a:r>
              <a:rPr lang="ru-RU" sz="1300" dirty="0">
                <a:solidFill>
                  <a:prstClr val="black"/>
                </a:solidFill>
              </a:rPr>
              <a:t> </a:t>
            </a:r>
            <a:r>
              <a:rPr lang="ru-RU" sz="1300" dirty="0" smtClean="0">
                <a:solidFill>
                  <a:prstClr val="black"/>
                </a:solidFill>
              </a:rPr>
              <a:t>          капитальный ремонт общего имущества в</a:t>
            </a:r>
          </a:p>
          <a:p>
            <a:pPr>
              <a:spcBef>
                <a:spcPct val="0"/>
              </a:spcBef>
              <a:defRPr/>
            </a:pPr>
            <a:r>
              <a:rPr lang="ru-RU" sz="1300" dirty="0">
                <a:solidFill>
                  <a:prstClr val="black"/>
                </a:solidFill>
              </a:rPr>
              <a:t> </a:t>
            </a:r>
            <a:r>
              <a:rPr lang="ru-RU" sz="1300" dirty="0" smtClean="0">
                <a:solidFill>
                  <a:prstClr val="black"/>
                </a:solidFill>
              </a:rPr>
              <a:t>          многоквартирных домах</a:t>
            </a:r>
          </a:p>
          <a:p>
            <a:pPr>
              <a:spcBef>
                <a:spcPct val="0"/>
              </a:spcBef>
              <a:defRPr/>
            </a:pPr>
            <a:endParaRPr lang="ru-RU" sz="1300" dirty="0">
              <a:solidFill>
                <a:prstClr val="black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019973" y="2276872"/>
            <a:ext cx="2846120" cy="1872208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sz="1300" b="1" dirty="0" smtClean="0">
                <a:solidFill>
                  <a:prstClr val="black"/>
                </a:solidFill>
              </a:rPr>
              <a:t>КОММУНАЛЬНОЕ ХОЗЯЙСТВО</a:t>
            </a:r>
          </a:p>
          <a:p>
            <a:pPr marL="285750" indent="-285750">
              <a:buFontTx/>
              <a:buChar char="-"/>
            </a:pPr>
            <a:r>
              <a:rPr lang="ru-RU" sz="1100" dirty="0" smtClean="0">
                <a:solidFill>
                  <a:prstClr val="white"/>
                </a:solidFill>
              </a:rPr>
              <a:t>организация </a:t>
            </a:r>
            <a:r>
              <a:rPr lang="ru-RU" sz="1100" dirty="0">
                <a:solidFill>
                  <a:prstClr val="white"/>
                </a:solidFill>
              </a:rPr>
              <a:t>в границах </a:t>
            </a:r>
            <a:r>
              <a:rPr lang="ru-RU" sz="1100" dirty="0" smtClean="0">
                <a:solidFill>
                  <a:prstClr val="white"/>
                </a:solidFill>
              </a:rPr>
              <a:t>сельских поселений </a:t>
            </a:r>
            <a:r>
              <a:rPr lang="ru-RU" sz="1100" dirty="0">
                <a:solidFill>
                  <a:prstClr val="white"/>
                </a:solidFill>
              </a:rPr>
              <a:t>электро-, тепло-, газо- и водоснабжения населения, </a:t>
            </a:r>
            <a:r>
              <a:rPr lang="ru-RU" sz="1100" dirty="0" smtClean="0">
                <a:solidFill>
                  <a:prstClr val="white"/>
                </a:solidFill>
              </a:rPr>
              <a:t>водоотведения в </a:t>
            </a:r>
            <a:r>
              <a:rPr lang="ru-RU" sz="1100" dirty="0">
                <a:solidFill>
                  <a:prstClr val="white"/>
                </a:solidFill>
              </a:rPr>
              <a:t>пределах полномочий, установленных законодательством </a:t>
            </a:r>
            <a:r>
              <a:rPr lang="ru-RU" sz="1100" dirty="0" smtClean="0">
                <a:solidFill>
                  <a:prstClr val="white"/>
                </a:solidFill>
              </a:rPr>
              <a:t>РФ</a:t>
            </a:r>
          </a:p>
          <a:p>
            <a:pPr marL="285750" indent="-285750">
              <a:buFontTx/>
              <a:buChar char="-"/>
            </a:pPr>
            <a:r>
              <a:rPr lang="ru-RU" sz="1100" dirty="0" err="1">
                <a:solidFill>
                  <a:prstClr val="white"/>
                </a:solidFill>
              </a:rPr>
              <a:t>с</a:t>
            </a:r>
            <a:r>
              <a:rPr lang="ru-RU" sz="1100" dirty="0" err="1" smtClean="0">
                <a:solidFill>
                  <a:prstClr val="white"/>
                </a:solidFill>
              </a:rPr>
              <a:t>офинансирование</a:t>
            </a:r>
            <a:r>
              <a:rPr lang="ru-RU" sz="1100" dirty="0" smtClean="0">
                <a:solidFill>
                  <a:prstClr val="white"/>
                </a:solidFill>
              </a:rPr>
              <a:t> инициативных проектов (капремонт: артезианской скважины с </a:t>
            </a:r>
            <a:r>
              <a:rPr lang="ru-RU" sz="1100" dirty="0" err="1" smtClean="0">
                <a:solidFill>
                  <a:prstClr val="white"/>
                </a:solidFill>
              </a:rPr>
              <a:t>Вишкиль</a:t>
            </a:r>
            <a:r>
              <a:rPr lang="ru-RU" sz="1100" dirty="0" smtClean="0">
                <a:solidFill>
                  <a:prstClr val="white"/>
                </a:solidFill>
              </a:rPr>
              <a:t>; участок водопроводной сети п </a:t>
            </a:r>
            <a:r>
              <a:rPr lang="ru-RU" sz="1100" dirty="0" err="1" smtClean="0">
                <a:solidFill>
                  <a:prstClr val="white"/>
                </a:solidFill>
              </a:rPr>
              <a:t>Карпушино</a:t>
            </a:r>
            <a:r>
              <a:rPr lang="ru-RU" sz="1100" dirty="0">
                <a:solidFill>
                  <a:prstClr val="white"/>
                </a:solidFill>
              </a:rPr>
              <a:t> </a:t>
            </a:r>
            <a:r>
              <a:rPr lang="ru-RU" sz="1100" dirty="0" smtClean="0">
                <a:solidFill>
                  <a:prstClr val="white"/>
                </a:solidFill>
              </a:rPr>
              <a:t>и п. Ленинская Искра)</a:t>
            </a:r>
          </a:p>
          <a:p>
            <a:pPr marL="285750" indent="-285750">
              <a:buFontTx/>
              <a:buChar char="-"/>
            </a:pPr>
            <a:r>
              <a:rPr lang="ru-RU" sz="1100" dirty="0" smtClean="0">
                <a:solidFill>
                  <a:prstClr val="white"/>
                </a:solidFill>
              </a:rPr>
              <a:t>Мероприятия по подготовке</a:t>
            </a:r>
            <a:endParaRPr lang="ru-RU" sz="1100" dirty="0">
              <a:solidFill>
                <a:prstClr val="white"/>
              </a:solidFill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6012160" y="5373216"/>
            <a:ext cx="2846056" cy="1008112"/>
          </a:xfrm>
          <a:prstGeom prst="rect">
            <a:avLst/>
          </a:prstGeom>
          <a:solidFill>
            <a:schemeClr val="accent4">
              <a:lumMod val="75000"/>
              <a:alpha val="87000"/>
            </a:schemeClr>
          </a:solidFill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sz="1600" b="1" dirty="0" smtClean="0">
                <a:solidFill>
                  <a:prstClr val="black"/>
                </a:solidFill>
              </a:rPr>
              <a:t>ОХРАНА ОКРУЖАЮЩЕЙ СРЕДЫ</a:t>
            </a:r>
          </a:p>
          <a:p>
            <a:pPr marL="285750" indent="-285750">
              <a:spcBef>
                <a:spcPct val="0"/>
              </a:spcBef>
              <a:buFontTx/>
              <a:buChar char="-"/>
              <a:defRPr/>
            </a:pPr>
            <a:r>
              <a:rPr lang="ru-RU" sz="1300" dirty="0" smtClean="0">
                <a:solidFill>
                  <a:prstClr val="white"/>
                </a:solidFill>
              </a:rPr>
              <a:t>выплата вознаграждения физлицам за добычу волка; </a:t>
            </a:r>
          </a:p>
          <a:p>
            <a:pPr marL="285750" indent="-285750">
              <a:spcBef>
                <a:spcPct val="0"/>
              </a:spcBef>
              <a:buFontTx/>
              <a:buChar char="-"/>
              <a:defRPr/>
            </a:pPr>
            <a:r>
              <a:rPr lang="ru-RU" sz="1300" dirty="0" smtClean="0">
                <a:solidFill>
                  <a:prstClr val="white"/>
                </a:solidFill>
              </a:rPr>
              <a:t>ликвидация несанкцион</a:t>
            </a:r>
            <a:r>
              <a:rPr lang="ru-RU" sz="1300" dirty="0">
                <a:solidFill>
                  <a:prstClr val="white"/>
                </a:solidFill>
              </a:rPr>
              <a:t>ированной </a:t>
            </a:r>
            <a:r>
              <a:rPr lang="ru-RU" sz="1300" dirty="0" smtClean="0">
                <a:solidFill>
                  <a:prstClr val="white"/>
                </a:solidFill>
              </a:rPr>
              <a:t>свалки, </a:t>
            </a:r>
            <a:r>
              <a:rPr lang="ru-RU" sz="1300" dirty="0" err="1" smtClean="0">
                <a:solidFill>
                  <a:prstClr val="white"/>
                </a:solidFill>
              </a:rPr>
              <a:t>неотвечающей</a:t>
            </a:r>
            <a:r>
              <a:rPr lang="ru-RU" sz="1300" dirty="0" smtClean="0">
                <a:solidFill>
                  <a:prstClr val="white"/>
                </a:solidFill>
              </a:rPr>
              <a:t> </a:t>
            </a:r>
            <a:r>
              <a:rPr lang="ru-RU" sz="1300" dirty="0">
                <a:solidFill>
                  <a:prstClr val="white"/>
                </a:solidFill>
              </a:rPr>
              <a:t>требованиям природоохранного законодательства </a:t>
            </a:r>
            <a:r>
              <a:rPr lang="ru-RU" sz="1300" dirty="0" err="1" smtClean="0">
                <a:solidFill>
                  <a:prstClr val="white"/>
                </a:solidFill>
              </a:rPr>
              <a:t>РФ,в</a:t>
            </a:r>
            <a:r>
              <a:rPr lang="ru-RU" sz="1300" dirty="0" smtClean="0">
                <a:solidFill>
                  <a:prstClr val="white"/>
                </a:solidFill>
              </a:rPr>
              <a:t> с Александровское</a:t>
            </a:r>
            <a:endParaRPr lang="ru-RU" sz="1300" dirty="0">
              <a:solidFill>
                <a:prstClr val="white"/>
              </a:solidFill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6012224" y="4221088"/>
            <a:ext cx="2846056" cy="1080120"/>
          </a:xfrm>
          <a:prstGeom prst="rect">
            <a:avLst/>
          </a:prstGeom>
          <a:solidFill>
            <a:schemeClr val="accent3"/>
          </a:solidFill>
        </p:spPr>
        <p:txBody>
          <a:bodyPr vert="horz" lIns="91440" tIns="45720" rIns="91440" bIns="45720" rtlCol="0" anchor="ctr">
            <a:normAutofit fontScale="30000" lnSpcReduction="20000"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sz="3200" b="1" dirty="0" smtClean="0">
                <a:solidFill>
                  <a:prstClr val="black"/>
                </a:solidFill>
              </a:rPr>
              <a:t>БЛАГОУСТРОЙСТВО</a:t>
            </a:r>
          </a:p>
          <a:p>
            <a:pPr marL="285750" indent="-285750">
              <a:spcBef>
                <a:spcPct val="0"/>
              </a:spcBef>
              <a:buFontTx/>
              <a:buChar char="-"/>
              <a:defRPr/>
            </a:pPr>
            <a:r>
              <a:rPr lang="ru-RU" sz="3300" dirty="0">
                <a:solidFill>
                  <a:prstClr val="black"/>
                </a:solidFill>
              </a:rPr>
              <a:t>п</a:t>
            </a:r>
            <a:r>
              <a:rPr lang="ru-RU" sz="3300" dirty="0" smtClean="0">
                <a:solidFill>
                  <a:prstClr val="black"/>
                </a:solidFill>
              </a:rPr>
              <a:t>риобретение контейнерных площадок на территории сельских поселений;</a:t>
            </a:r>
          </a:p>
          <a:p>
            <a:pPr marL="285750" indent="-285750">
              <a:spcBef>
                <a:spcPct val="0"/>
              </a:spcBef>
              <a:buFontTx/>
              <a:buChar char="-"/>
              <a:defRPr/>
            </a:pPr>
            <a:r>
              <a:rPr lang="ru-RU" sz="3300" dirty="0">
                <a:solidFill>
                  <a:prstClr val="black"/>
                </a:solidFill>
              </a:rPr>
              <a:t>с</a:t>
            </a:r>
            <a:r>
              <a:rPr lang="ru-RU" sz="3300" dirty="0" err="1" smtClean="0">
                <a:solidFill>
                  <a:prstClr val="black"/>
                </a:solidFill>
              </a:rPr>
              <a:t>оздание</a:t>
            </a:r>
            <a:r>
              <a:rPr lang="ru-RU" sz="3300" dirty="0" smtClean="0">
                <a:solidFill>
                  <a:prstClr val="black"/>
                </a:solidFill>
              </a:rPr>
              <a:t> мест (площадок) накопления ТКО;</a:t>
            </a:r>
          </a:p>
          <a:p>
            <a:pPr marL="285750" indent="-285750">
              <a:spcBef>
                <a:spcPct val="0"/>
              </a:spcBef>
              <a:buFontTx/>
              <a:buChar char="-"/>
              <a:defRPr/>
            </a:pPr>
            <a:r>
              <a:rPr lang="ru-RU" sz="3300" dirty="0" smtClean="0">
                <a:solidFill>
                  <a:prstClr val="black"/>
                </a:solidFill>
              </a:rPr>
              <a:t>Реализация федеральной целевой программы «Увековечивание памяти погибших при </a:t>
            </a:r>
            <a:r>
              <a:rPr lang="ru-RU" sz="3300" dirty="0">
                <a:solidFill>
                  <a:prstClr val="black"/>
                </a:solidFill>
              </a:rPr>
              <a:t>з</a:t>
            </a:r>
            <a:r>
              <a:rPr lang="ru-RU" sz="3300" dirty="0" smtClean="0">
                <a:solidFill>
                  <a:prstClr val="black"/>
                </a:solidFill>
              </a:rPr>
              <a:t>ащите Отечества»</a:t>
            </a:r>
            <a:endParaRPr lang="ru-RU" sz="33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036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58259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Расходы на образование</a:t>
            </a:r>
            <a:endParaRPr lang="ru-RU" sz="28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715008" y="571480"/>
            <a:ext cx="3000396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Дошкольное образование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Финансовое</a:t>
            </a:r>
            <a: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обеспечение деятельности 4 районных учреждений</a:t>
            </a: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lang="ru-RU" sz="14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Субвенция</a:t>
            </a:r>
            <a:r>
              <a:rPr lang="ru-RU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на реализацию прав на получение общедоступного и бесплатного дошкольного образования в муниципальных дошкольных образовательных организациях</a:t>
            </a: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Обеспечение питания льготной категории детей в образовательных учреждения Котельничского муниципального района</a:t>
            </a:r>
          </a:p>
        </p:txBody>
      </p:sp>
      <p:graphicFrame>
        <p:nvGraphicFramePr>
          <p:cNvPr id="11" name="Содержимое 3"/>
          <p:cNvGraphicFramePr>
            <a:graphicFrameLocks/>
          </p:cNvGraphicFramePr>
          <p:nvPr/>
        </p:nvGraphicFramePr>
        <p:xfrm>
          <a:off x="285720" y="428604"/>
          <a:ext cx="4929222" cy="1785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Заголовок 1"/>
          <p:cNvSpPr txBox="1">
            <a:spLocks/>
          </p:cNvSpPr>
          <p:nvPr/>
        </p:nvSpPr>
        <p:spPr>
          <a:xfrm rot="16200000">
            <a:off x="-464363" y="1035811"/>
            <a:ext cx="1785950" cy="57153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224076.37 в </a:t>
            </a:r>
            <a:r>
              <a:rPr lang="ru-RU" sz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202</a:t>
            </a:r>
            <a:r>
              <a:rPr lang="en-US" sz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3</a:t>
            </a:r>
            <a:r>
              <a:rPr lang="ru-RU" sz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году тыс. рублей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 rot="16200000">
            <a:off x="-500082" y="3143232"/>
            <a:ext cx="1857388" cy="57153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217270.7 </a:t>
            </a:r>
            <a:r>
              <a:rPr lang="ru-RU" sz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в </a:t>
            </a:r>
            <a:r>
              <a:rPr lang="en-US" sz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2024  </a:t>
            </a:r>
            <a:r>
              <a:rPr lang="ru-RU" sz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году тыс. рублей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7" name="Заголовок 1"/>
          <p:cNvSpPr txBox="1">
            <a:spLocks/>
          </p:cNvSpPr>
          <p:nvPr/>
        </p:nvSpPr>
        <p:spPr>
          <a:xfrm rot="16200000">
            <a:off x="-500082" y="5286372"/>
            <a:ext cx="1857388" cy="57153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218203.20 </a:t>
            </a:r>
            <a:r>
              <a:rPr lang="ru-RU" sz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в </a:t>
            </a:r>
            <a:r>
              <a:rPr lang="en-US" sz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2025 </a:t>
            </a:r>
            <a:r>
              <a:rPr lang="ru-RU" sz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году тыс. рублей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8" name="Заголовок 1"/>
          <p:cNvSpPr txBox="1">
            <a:spLocks/>
          </p:cNvSpPr>
          <p:nvPr/>
        </p:nvSpPr>
        <p:spPr>
          <a:xfrm>
            <a:off x="5715008" y="1571612"/>
            <a:ext cx="3000396" cy="21431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Общее образование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Финансовое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обеспечение деятельности  12 районных учреждений</a:t>
            </a: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lang="ru-RU" sz="320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Субвенция</a:t>
            </a:r>
            <a:r>
              <a:rPr lang="ru-RU" sz="3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на реализацию прав на получение общедоступного и бесплатного дошкольного начального общего, основного общего, среднего общего и дополнительного образования детей в муниципальных общеобразовательных организациях</a:t>
            </a: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Ежемесячное вознаграждение за классное руководство</a:t>
            </a:r>
            <a:endParaRPr lang="en-US" sz="32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Организация бесплатного горячего питания учащихся 1-4 классов</a:t>
            </a: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Выплата компенсации педагогам за подготовку и проведение итоговой аттестации учащихся 9 и 11 классов</a:t>
            </a: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Подготовка образовательных учреждений к новому учебному году и другие мероприятия</a:t>
            </a:r>
            <a:endParaRPr lang="en-US" sz="32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-</a:t>
            </a:r>
            <a:r>
              <a:rPr lang="en-US" sz="3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Капитальный</a:t>
            </a:r>
            <a:r>
              <a:rPr lang="en-US" sz="3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ремонт</a:t>
            </a:r>
            <a:r>
              <a:rPr lang="en-US" sz="3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зданий</a:t>
            </a:r>
            <a:r>
              <a:rPr lang="en-US" sz="3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и </a:t>
            </a:r>
            <a:r>
              <a:rPr lang="en-US" sz="3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объектов</a:t>
            </a:r>
            <a:r>
              <a:rPr lang="en-US" sz="3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муниципальных</a:t>
            </a:r>
            <a:r>
              <a:rPr lang="en-US" sz="3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образований</a:t>
            </a:r>
            <a:endParaRPr lang="en-US" sz="32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lang="en-US" sz="3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Предоставление</a:t>
            </a:r>
            <a:r>
              <a:rPr lang="en-US" sz="3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бесплатного</a:t>
            </a:r>
            <a:r>
              <a:rPr lang="en-US" sz="3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горячего</a:t>
            </a:r>
            <a:r>
              <a:rPr lang="en-US" sz="3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питания</a:t>
            </a:r>
            <a:r>
              <a:rPr lang="en-US" sz="3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детям</a:t>
            </a:r>
            <a:r>
              <a:rPr lang="en-US" sz="3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военнослужащих</a:t>
            </a:r>
            <a:endParaRPr lang="en-US" sz="32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-</a:t>
            </a:r>
            <a:r>
              <a:rPr lang="en-US" sz="3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Реализация</a:t>
            </a:r>
            <a:r>
              <a:rPr lang="en-US" sz="3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мероприятий</a:t>
            </a:r>
            <a:r>
              <a:rPr lang="en-US" sz="3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в </a:t>
            </a:r>
            <a:r>
              <a:rPr lang="en-US" sz="3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муниципальных</a:t>
            </a:r>
            <a:r>
              <a:rPr lang="en-US" sz="3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образовательных</a:t>
            </a:r>
            <a:r>
              <a:rPr lang="en-US" sz="3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организациях</a:t>
            </a:r>
            <a:r>
              <a:rPr lang="en-US" sz="3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. </a:t>
            </a:r>
            <a:r>
              <a:rPr lang="ru-RU" sz="3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Н</a:t>
            </a:r>
            <a:r>
              <a:rPr lang="en-US" sz="3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а </a:t>
            </a:r>
            <a:r>
              <a:rPr lang="en-US" sz="3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базе</a:t>
            </a:r>
            <a:r>
              <a:rPr lang="en-US" sz="3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которых</a:t>
            </a:r>
            <a:r>
              <a:rPr lang="en-US" sz="3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создаются</a:t>
            </a:r>
            <a:r>
              <a:rPr lang="en-US" sz="3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центры</a:t>
            </a:r>
            <a:r>
              <a:rPr lang="en-US" sz="3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образования</a:t>
            </a:r>
            <a:r>
              <a:rPr lang="en-US" sz="3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естественно</a:t>
            </a:r>
            <a:r>
              <a:rPr lang="en-US" sz="3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– </a:t>
            </a:r>
            <a:r>
              <a:rPr lang="en-US" sz="3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научной</a:t>
            </a:r>
            <a:r>
              <a:rPr lang="en-US" sz="3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и </a:t>
            </a:r>
            <a:r>
              <a:rPr lang="en-US" sz="3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технологической</a:t>
            </a:r>
            <a:r>
              <a:rPr lang="en-US" sz="3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направленности</a:t>
            </a:r>
            <a:r>
              <a:rPr lang="en-US" sz="3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“</a:t>
            </a:r>
            <a:r>
              <a:rPr lang="en-US" sz="3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Точка</a:t>
            </a:r>
            <a:r>
              <a:rPr lang="en-US" sz="3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роста</a:t>
            </a:r>
            <a:r>
              <a:rPr lang="en-US" sz="3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”</a:t>
            </a: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endParaRPr lang="en-US" sz="9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9" name="Заголовок 1"/>
          <p:cNvSpPr txBox="1">
            <a:spLocks/>
          </p:cNvSpPr>
          <p:nvPr/>
        </p:nvSpPr>
        <p:spPr>
          <a:xfrm>
            <a:off x="5715008" y="4857760"/>
            <a:ext cx="3000396" cy="64294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Молодёжная политика и оздоровление детей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Мероприятия в сфере молодежной политики</a:t>
            </a: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Комплексные меры профилактики немедицинского потребления наркотических средств и их незаконного оборота в </a:t>
            </a:r>
            <a:r>
              <a:rPr lang="ru-RU" sz="14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Котельничском</a:t>
            </a:r>
            <a:r>
              <a:rPr lang="ru-RU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районе</a:t>
            </a:r>
          </a:p>
        </p:txBody>
      </p:sp>
      <p:sp>
        <p:nvSpPr>
          <p:cNvPr id="30" name="Заголовок 1"/>
          <p:cNvSpPr txBox="1">
            <a:spLocks/>
          </p:cNvSpPr>
          <p:nvPr/>
        </p:nvSpPr>
        <p:spPr>
          <a:xfrm>
            <a:off x="5715008" y="4143380"/>
            <a:ext cx="3000396" cy="71438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lvl="0">
              <a:spcBef>
                <a:spcPct val="0"/>
              </a:spcBef>
              <a:defRPr/>
            </a:pPr>
            <a:r>
              <a:rPr lang="ru-RU" sz="1400" dirty="0" smtClean="0">
                <a:solidFill>
                  <a:schemeClr val="tx1"/>
                </a:solidFill>
              </a:rPr>
              <a:t>Профессиональная подготовка, переподготовка и повышение квалификации</a:t>
            </a: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lang="ru-RU" sz="1200" dirty="0" smtClean="0">
                <a:solidFill>
                  <a:schemeClr val="tx1"/>
                </a:solidFill>
              </a:rPr>
              <a:t>Субсидия из областного бюджета на подготовку и повышение квалификации лиц, замещающих муниципальные должности, и муниципальных служащих с </a:t>
            </a:r>
            <a:r>
              <a:rPr lang="ru-RU" sz="1200" dirty="0" err="1" smtClean="0">
                <a:solidFill>
                  <a:schemeClr val="tx1"/>
                </a:solidFill>
              </a:rPr>
              <a:t>софинансированием</a:t>
            </a:r>
            <a:r>
              <a:rPr lang="ru-RU" sz="1200" dirty="0" smtClean="0">
                <a:solidFill>
                  <a:schemeClr val="tx1"/>
                </a:solidFill>
              </a:rPr>
              <a:t> из районного бюджета</a:t>
            </a:r>
            <a:endParaRPr lang="ru-RU" sz="16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2" name="Заголовок 1"/>
          <p:cNvSpPr txBox="1">
            <a:spLocks/>
          </p:cNvSpPr>
          <p:nvPr/>
        </p:nvSpPr>
        <p:spPr>
          <a:xfrm>
            <a:off x="5715008" y="5500702"/>
            <a:ext cx="3000396" cy="128588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Другие вопросы в области образования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Противодействие коррупции в</a:t>
            </a:r>
            <a: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1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Котельничском</a:t>
            </a:r>
            <a: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районе</a:t>
            </a: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Обеспечение деятельности централизованной бухгалтерии, методкабинета и хозяйственно-эксплуатационной группы Управления образования администрации Котельничского района</a:t>
            </a:r>
            <a:endParaRPr lang="en-US" sz="14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</a:rPr>
              <a:t>Оплата стоимости питания детей в лагерях, организованных муниципальными учреждениями, осуществляющими организацию отдыха и оздоровления детей в каникулярное время с дневным пребыванием</a:t>
            </a: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endParaRPr lang="ru-RU" sz="1400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5715008" y="3714752"/>
            <a:ext cx="3000396" cy="42862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Дополнительное образование детей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buFont typeface="Arial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</a:rPr>
              <a:t>Финансовое обеспечение деятельности 3 районных учреждений</a:t>
            </a:r>
          </a:p>
        </p:txBody>
      </p:sp>
      <p:graphicFrame>
        <p:nvGraphicFramePr>
          <p:cNvPr id="18" name="Содержимое 3"/>
          <p:cNvGraphicFramePr>
            <a:graphicFrameLocks/>
          </p:cNvGraphicFramePr>
          <p:nvPr/>
        </p:nvGraphicFramePr>
        <p:xfrm>
          <a:off x="214282" y="4643446"/>
          <a:ext cx="4929222" cy="1857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2" name="Содержимое 3"/>
          <p:cNvGraphicFramePr>
            <a:graphicFrameLocks/>
          </p:cNvGraphicFramePr>
          <p:nvPr/>
        </p:nvGraphicFramePr>
        <p:xfrm>
          <a:off x="428596" y="2500306"/>
          <a:ext cx="4929222" cy="1857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428604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Расходы на культуру</a:t>
            </a:r>
            <a:endParaRPr lang="ru-RU" sz="28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14282" y="1000108"/>
            <a:ext cx="3214710" cy="2071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Расходы будут осуществляться в рамках </a:t>
            </a:r>
            <a:r>
              <a:rPr lang="ru-RU" sz="14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муниципальн</a:t>
            </a:r>
            <a:r>
              <a:rPr lang="en-US" sz="14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ой</a:t>
            </a:r>
            <a:r>
              <a:rPr lang="ru-RU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программ</a:t>
            </a:r>
            <a:r>
              <a:rPr lang="en-US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ы</a:t>
            </a:r>
            <a:r>
              <a:rPr lang="ru-RU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Котельничского района Кировской области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“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Развитие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культуры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”</a:t>
            </a:r>
            <a:endParaRPr kumimoji="0" lang="ru-RU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1" name="Содержимое 3"/>
          <p:cNvGraphicFramePr>
            <a:graphicFrameLocks/>
          </p:cNvGraphicFramePr>
          <p:nvPr/>
        </p:nvGraphicFramePr>
        <p:xfrm>
          <a:off x="3071802" y="357166"/>
          <a:ext cx="4071966" cy="2124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Заголовок 1"/>
          <p:cNvSpPr txBox="1">
            <a:spLocks/>
          </p:cNvSpPr>
          <p:nvPr/>
        </p:nvSpPr>
        <p:spPr>
          <a:xfrm>
            <a:off x="7358082" y="500042"/>
            <a:ext cx="1643074" cy="5715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11647</a:t>
            </a:r>
            <a:r>
              <a:rPr lang="ru-RU" sz="2000" dirty="0" smtClean="0">
                <a:solidFill>
                  <a:schemeClr val="bg1"/>
                </a:solidFill>
              </a:rPr>
              <a:t>,</a:t>
            </a:r>
            <a:r>
              <a:rPr lang="en-US" sz="2000" dirty="0" smtClean="0">
                <a:solidFill>
                  <a:schemeClr val="bg1"/>
                </a:solidFill>
              </a:rPr>
              <a:t>57</a:t>
            </a:r>
            <a:endParaRPr lang="ru-RU" sz="2000" dirty="0" smtClean="0">
              <a:solidFill>
                <a:schemeClr val="bg1"/>
              </a:solidFill>
            </a:endParaRPr>
          </a:p>
          <a:p>
            <a:r>
              <a:rPr lang="ru-RU" sz="2000" dirty="0" smtClean="0">
                <a:solidFill>
                  <a:schemeClr val="bg1"/>
                </a:solidFill>
              </a:rPr>
              <a:t>тыс. руб.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7358082" y="2714620"/>
            <a:ext cx="1643074" cy="5715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11609,87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тыс. руб.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7358082" y="4643446"/>
            <a:ext cx="1643074" cy="5715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11549,60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тыс. руб.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358082" y="1142984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Расходы на культуру в </a:t>
            </a:r>
            <a:r>
              <a:rPr lang="en-US" sz="1400" dirty="0" smtClean="0"/>
              <a:t>2023г</a:t>
            </a:r>
            <a:r>
              <a:rPr lang="ru-RU" sz="1400" dirty="0" smtClean="0"/>
              <a:t>.</a:t>
            </a:r>
            <a:endParaRPr lang="ru-RU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7358082" y="5214950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Расходы на культуру в 202</a:t>
            </a:r>
            <a:r>
              <a:rPr lang="en-US" sz="1400" dirty="0" smtClean="0"/>
              <a:t>5</a:t>
            </a:r>
            <a:r>
              <a:rPr lang="ru-RU" sz="1400" dirty="0" smtClean="0"/>
              <a:t>г.</a:t>
            </a:r>
            <a:endParaRPr lang="ru-RU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7358082" y="3286124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Расходы на культуру в 202</a:t>
            </a:r>
            <a:r>
              <a:rPr lang="en-US" sz="1400" dirty="0" smtClean="0"/>
              <a:t>4</a:t>
            </a:r>
            <a:r>
              <a:rPr lang="ru-RU" sz="1400" dirty="0" smtClean="0"/>
              <a:t>г.</a:t>
            </a:r>
            <a:endParaRPr lang="ru-RU" sz="1400" dirty="0"/>
          </a:p>
        </p:txBody>
      </p:sp>
      <p:graphicFrame>
        <p:nvGraphicFramePr>
          <p:cNvPr id="24" name="Содержимое 23"/>
          <p:cNvGraphicFramePr>
            <a:graphicFrameLocks noGrp="1"/>
          </p:cNvGraphicFramePr>
          <p:nvPr>
            <p:ph idx="1"/>
          </p:nvPr>
        </p:nvGraphicFramePr>
        <p:xfrm>
          <a:off x="3000364" y="4429132"/>
          <a:ext cx="4429156" cy="22574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5" name="Содержимое 3"/>
          <p:cNvGraphicFramePr>
            <a:graphicFrameLocks/>
          </p:cNvGraphicFramePr>
          <p:nvPr/>
        </p:nvGraphicFramePr>
        <p:xfrm>
          <a:off x="2714612" y="2285992"/>
          <a:ext cx="4572032" cy="2124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45" y="4500570"/>
            <a:ext cx="3500461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58259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Расходы на социальную политику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785794"/>
          <a:ext cx="5357850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715008" y="857232"/>
            <a:ext cx="3286116" cy="67710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Пенсионное обеспечение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 выплата доплат к пенсии за выслугу лет муниципальным служащим</a:t>
            </a:r>
            <a:endParaRPr lang="ru-RU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5715008" y="3643314"/>
            <a:ext cx="3286116" cy="1384995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Другие вопросы в области соц. политики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Выплаты Всероссийской общественной организации ветеранов (пенсионеров) войны, труда, Вооруженных сил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Выплаты общественной организации «Всероссийское общество инвалидов»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15008" y="1714488"/>
            <a:ext cx="3286116" cy="646331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200" dirty="0" smtClean="0"/>
              <a:t>Социальное обеспечение населения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Меры соц. поддержки гражданам за счет средств областной субвенции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15008" y="2571744"/>
            <a:ext cx="3286116" cy="95410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Охрана семьи и детства </a:t>
            </a:r>
          </a:p>
          <a:p>
            <a:pPr>
              <a:buFont typeface="Arial" pitchFamily="34" charset="0"/>
              <a:buChar char="•"/>
            </a:pPr>
            <a:r>
              <a:rPr lang="ru-RU" sz="1400" dirty="0" smtClean="0"/>
              <a:t>Меры социальной поддержки семей с детьми за счет средств областной субвенции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215074" y="5357826"/>
            <a:ext cx="2428892" cy="116955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Расходы будут осуществляться в рамках 2 муниципальных программ Котельничского района Кировской области</a:t>
            </a:r>
            <a:endParaRPr lang="ru-RU" sz="14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58259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Расходы на физическую культуру и спорт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642918"/>
          <a:ext cx="5357850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572132" y="928671"/>
            <a:ext cx="3286116" cy="954107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Расходы будут осуществляться в рамках муниципальной программы Котельничского района «Развитие  физической культуры и спорта»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72132" y="2571744"/>
            <a:ext cx="3286116" cy="156966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200" dirty="0" smtClean="0"/>
              <a:t>Организация и проведение официальных спортивных мероприятий и обеспечение участия спортивных сборных команд Котельничского района в спортивных соревнованиях</a:t>
            </a:r>
          </a:p>
          <a:p>
            <a:pPr>
              <a:buFont typeface="Arial" pitchFamily="34" charset="0"/>
              <a:buChar char="•"/>
            </a:pPr>
            <a:r>
              <a:rPr lang="ru-RU" sz="1200" dirty="0" smtClean="0"/>
              <a:t>Организация и проведение физкультурных мероприятий, в том числе Фестивалей инвалидного спорта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72132" y="4429132"/>
            <a:ext cx="3286148" cy="646331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err="1" smtClean="0"/>
              <a:t>Финансовая</a:t>
            </a:r>
            <a:r>
              <a:rPr lang="en-US" sz="1200" dirty="0" smtClean="0"/>
              <a:t> </a:t>
            </a:r>
            <a:r>
              <a:rPr lang="en-US" sz="1200" dirty="0" err="1" smtClean="0"/>
              <a:t>поддержка</a:t>
            </a:r>
            <a:r>
              <a:rPr lang="en-US" sz="1200" dirty="0" smtClean="0"/>
              <a:t> </a:t>
            </a:r>
            <a:r>
              <a:rPr lang="en-US" sz="1200" dirty="0" err="1" smtClean="0"/>
              <a:t>детско-юношеского</a:t>
            </a:r>
            <a:r>
              <a:rPr lang="en-US" sz="1200" dirty="0" smtClean="0"/>
              <a:t> </a:t>
            </a:r>
            <a:r>
              <a:rPr lang="en-US" sz="1200" dirty="0" err="1" smtClean="0"/>
              <a:t>спорта</a:t>
            </a:r>
            <a:r>
              <a:rPr lang="en-US" sz="1200" dirty="0" smtClean="0"/>
              <a:t>  (</a:t>
            </a:r>
            <a:r>
              <a:rPr lang="en-US" sz="1200" dirty="0" err="1" smtClean="0"/>
              <a:t>приобретение</a:t>
            </a:r>
            <a:r>
              <a:rPr lang="en-US" sz="1200" dirty="0" smtClean="0"/>
              <a:t> </a:t>
            </a:r>
            <a:r>
              <a:rPr lang="en-US" sz="1200" dirty="0" err="1" smtClean="0"/>
              <a:t>оборудования</a:t>
            </a:r>
            <a:r>
              <a:rPr lang="en-US" sz="1200" dirty="0" smtClean="0"/>
              <a:t> </a:t>
            </a:r>
            <a:r>
              <a:rPr lang="en-US" sz="1200" dirty="0" err="1" smtClean="0"/>
              <a:t>для</a:t>
            </a:r>
            <a:r>
              <a:rPr lang="en-US" sz="1200" dirty="0" smtClean="0"/>
              <a:t> </a:t>
            </a:r>
            <a:r>
              <a:rPr lang="en-US" sz="1200" dirty="0" err="1" smtClean="0"/>
              <a:t>спортивной</a:t>
            </a:r>
            <a:r>
              <a:rPr lang="en-US" sz="1200" dirty="0" smtClean="0"/>
              <a:t> </a:t>
            </a:r>
            <a:r>
              <a:rPr lang="en-US" sz="1200" dirty="0" err="1" smtClean="0"/>
              <a:t>школы</a:t>
            </a:r>
            <a:r>
              <a:rPr lang="en-US" sz="1200" dirty="0" smtClean="0"/>
              <a:t>)</a:t>
            </a:r>
            <a:endParaRPr lang="ru-RU" sz="12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5572132" y="5286388"/>
            <a:ext cx="3286116" cy="83099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err="1" smtClean="0"/>
              <a:t>Оснащение</a:t>
            </a:r>
            <a:r>
              <a:rPr lang="en-US" sz="1200" dirty="0" smtClean="0"/>
              <a:t> </a:t>
            </a:r>
            <a:r>
              <a:rPr lang="en-US" sz="1200" dirty="0" err="1" smtClean="0"/>
              <a:t>объектов</a:t>
            </a:r>
            <a:r>
              <a:rPr lang="en-US" sz="1200" dirty="0" smtClean="0"/>
              <a:t> </a:t>
            </a:r>
            <a:r>
              <a:rPr lang="en-US" sz="1200" dirty="0" err="1" smtClean="0"/>
              <a:t>спортивной</a:t>
            </a:r>
            <a:r>
              <a:rPr lang="en-US" sz="1200" dirty="0" smtClean="0"/>
              <a:t> </a:t>
            </a:r>
            <a:r>
              <a:rPr lang="en-US" sz="1200" dirty="0" err="1" smtClean="0"/>
              <a:t>инфраструктуры</a:t>
            </a:r>
            <a:r>
              <a:rPr lang="en-US" sz="1200" dirty="0" smtClean="0"/>
              <a:t> </a:t>
            </a:r>
            <a:r>
              <a:rPr lang="en-US" sz="1200" dirty="0" err="1" smtClean="0"/>
              <a:t>спортивно</a:t>
            </a:r>
            <a:r>
              <a:rPr lang="en-US" sz="1200" dirty="0" smtClean="0"/>
              <a:t> – </a:t>
            </a:r>
            <a:r>
              <a:rPr lang="en-US" sz="1200" dirty="0" err="1" smtClean="0"/>
              <a:t>технологическим</a:t>
            </a:r>
            <a:r>
              <a:rPr lang="en-US" sz="1200" dirty="0" smtClean="0"/>
              <a:t> </a:t>
            </a:r>
            <a:r>
              <a:rPr lang="en-US" sz="1200" dirty="0" err="1" smtClean="0"/>
              <a:t>оборудованием</a:t>
            </a:r>
            <a:r>
              <a:rPr lang="en-US" sz="1200" dirty="0" smtClean="0"/>
              <a:t> (</a:t>
            </a:r>
            <a:r>
              <a:rPr lang="en-US" sz="1200" dirty="0" err="1" smtClean="0"/>
              <a:t>строительство</a:t>
            </a:r>
            <a:r>
              <a:rPr lang="en-US" sz="1200" dirty="0" smtClean="0"/>
              <a:t> </a:t>
            </a:r>
            <a:r>
              <a:rPr lang="en-US" sz="1200" dirty="0" err="1" smtClean="0"/>
              <a:t>спортивной</a:t>
            </a:r>
            <a:r>
              <a:rPr lang="en-US" sz="1200" dirty="0" smtClean="0"/>
              <a:t> </a:t>
            </a:r>
            <a:r>
              <a:rPr lang="en-US" sz="1200" dirty="0" err="1" smtClean="0"/>
              <a:t>площадки</a:t>
            </a:r>
            <a:r>
              <a:rPr lang="en-US" sz="1200" dirty="0" smtClean="0"/>
              <a:t> ГТО)</a:t>
            </a:r>
            <a:endParaRPr lang="ru-RU" sz="1200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001156" cy="65403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Расходы на предоставление межбюджетных трансфертов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571480"/>
          <a:ext cx="2614602" cy="2768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3071802" y="571480"/>
          <a:ext cx="2614602" cy="2768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5929322" y="571480"/>
          <a:ext cx="2614602" cy="2768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1"/>
          <p:cNvSpPr txBox="1"/>
          <p:nvPr/>
        </p:nvSpPr>
        <p:spPr>
          <a:xfrm>
            <a:off x="4000496" y="500042"/>
            <a:ext cx="714380" cy="35719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/>
              <a:t>2024</a:t>
            </a:r>
            <a:endParaRPr lang="ru-RU" sz="2000" dirty="0"/>
          </a:p>
        </p:txBody>
      </p:sp>
      <p:sp>
        <p:nvSpPr>
          <p:cNvPr id="8" name="TextBox 1"/>
          <p:cNvSpPr txBox="1"/>
          <p:nvPr/>
        </p:nvSpPr>
        <p:spPr>
          <a:xfrm>
            <a:off x="6858016" y="500042"/>
            <a:ext cx="714380" cy="357190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/>
              <a:t>2025</a:t>
            </a:r>
            <a:endParaRPr lang="ru-RU" sz="2000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57158" y="3429000"/>
          <a:ext cx="8286808" cy="2742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4908"/>
                <a:gridCol w="1285884"/>
                <a:gridCol w="1143008"/>
                <a:gridCol w="1143008"/>
              </a:tblGrid>
              <a:tr h="357190"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2023</a:t>
                      </a:r>
                      <a:endParaRPr lang="ru-R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2024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2025</a:t>
                      </a:r>
                      <a:endParaRPr lang="ru-RU" sz="1600" dirty="0"/>
                    </a:p>
                  </a:txBody>
                  <a:tcPr/>
                </a:tc>
              </a:tr>
              <a:tr h="521976">
                <a:tc>
                  <a:txBody>
                    <a:bodyPr/>
                    <a:lstStyle/>
                    <a:p>
                      <a:r>
                        <a:rPr lang="en-US" sz="1400" baseline="0" dirty="0" err="1" smtClean="0"/>
                        <a:t>Иные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межбюджетные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трансферты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на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обеспечение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ru-RU" sz="1400" baseline="0" dirty="0" smtClean="0"/>
                        <a:t>сбалансированности бюджетов 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сельских поселений К</a:t>
                      </a:r>
                      <a:r>
                        <a:rPr lang="ru-RU" sz="1400" baseline="0" dirty="0" smtClean="0"/>
                        <a:t>отельничского района, тыс. руб.</a:t>
                      </a:r>
                      <a:endParaRPr lang="ru-RU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55227</a:t>
                      </a:r>
                      <a:r>
                        <a:rPr lang="ru-RU" sz="1600" dirty="0" smtClean="0"/>
                        <a:t>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55260,1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55221,7</a:t>
                      </a:r>
                      <a:endParaRPr lang="ru-RU" sz="1600" dirty="0"/>
                    </a:p>
                  </a:txBody>
                  <a:tcPr/>
                </a:tc>
              </a:tr>
              <a:tr h="556200">
                <a:tc>
                  <a:txBody>
                    <a:bodyPr/>
                    <a:lstStyle/>
                    <a:p>
                      <a:r>
                        <a:rPr lang="ru-RU" sz="1400" baseline="0" dirty="0" smtClean="0"/>
                        <a:t>Дотации на выравнивание бюджетной обеспеченности сельских поселений </a:t>
                      </a:r>
                      <a:r>
                        <a:rPr lang="ru-RU" sz="1400" baseline="0" dirty="0" err="1" smtClean="0"/>
                        <a:t>Котельничского</a:t>
                      </a:r>
                      <a:r>
                        <a:rPr lang="ru-RU" sz="1400" baseline="0" dirty="0" smtClean="0"/>
                        <a:t> района, тыс. 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10577,0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10482,0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10338,0</a:t>
                      </a:r>
                      <a:endParaRPr lang="ru-RU" sz="1600" dirty="0"/>
                    </a:p>
                  </a:txBody>
                  <a:tcPr/>
                </a:tc>
              </a:tr>
              <a:tr h="329541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latin typeface="Times New Roman"/>
                        </a:rPr>
                        <a:t>Субсидия местным бюджетам на выполнение расходных обязательств муниципальных образований области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2368,5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2368,5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2368,5</a:t>
                      </a:r>
                      <a:endParaRPr lang="ru-RU" sz="1600" dirty="0"/>
                    </a:p>
                  </a:txBody>
                  <a:tcPr/>
                </a:tc>
              </a:tr>
              <a:tr h="329541">
                <a:tc>
                  <a:txBody>
                    <a:bodyPr/>
                    <a:lstStyle/>
                    <a:p>
                      <a:r>
                        <a:rPr lang="ru-RU" sz="1400" baseline="0" dirty="0" smtClean="0"/>
                        <a:t>Иные межбюджетные трансферты, тыс. 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7605,57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7074,7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6924,7</a:t>
                      </a:r>
                      <a:endParaRPr lang="ru-RU" sz="1600" dirty="0"/>
                    </a:p>
                  </a:txBody>
                  <a:tcPr/>
                </a:tc>
              </a:tr>
              <a:tr h="190925"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/>
                        <a:t>ВСЕГО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75778,07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75185,3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74852,9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00034" y="3071810"/>
            <a:ext cx="45225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Межбюджетные трансферты в 202</a:t>
            </a:r>
            <a:r>
              <a:rPr lang="en-US" dirty="0" smtClean="0"/>
              <a:t>3</a:t>
            </a:r>
            <a:r>
              <a:rPr lang="ru-RU" dirty="0" smtClean="0"/>
              <a:t>-202</a:t>
            </a:r>
            <a:r>
              <a:rPr lang="en-US" dirty="0" smtClean="0"/>
              <a:t>5</a:t>
            </a:r>
            <a:r>
              <a:rPr lang="ru-RU" dirty="0" smtClean="0"/>
              <a:t> гг.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характеристики районного бюджета, тыс. рублей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08075102"/>
              </p:ext>
            </p:extLst>
          </p:nvPr>
        </p:nvGraphicFramePr>
        <p:xfrm>
          <a:off x="428596" y="1357298"/>
          <a:ext cx="8247860" cy="37998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6581001"/>
            <a:ext cx="25003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</a:t>
            </a:r>
            <a:r>
              <a:rPr lang="ru-RU" sz="1200" dirty="0" smtClean="0"/>
              <a:t>Первоначальный прогноз</a:t>
            </a:r>
            <a:endParaRPr lang="ru-RU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5229200"/>
            <a:ext cx="7715304" cy="107721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/>
              <a:t>Бюджет</a:t>
            </a:r>
            <a:r>
              <a:rPr lang="ru-RU" dirty="0" smtClean="0"/>
              <a:t> – план доходов и расходов государства, субъекта Российской Федерации, муниципального образования, необходимый для обеспечения выполнения ими своих обязательств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500306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dirty="0" smtClean="0"/>
              <a:t>ВЫПЛАТЫ</a:t>
            </a:r>
            <a:endParaRPr lang="ru-RU" sz="72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01080" cy="72547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Выплаты отдельным категориям граждан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3" y="1142984"/>
          <a:ext cx="8715436" cy="469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7224"/>
                <a:gridCol w="925001"/>
                <a:gridCol w="1397737"/>
                <a:gridCol w="1397737"/>
                <a:gridCol w="139773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Наименование выплаты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Число получателей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Расходы 2023 </a:t>
                      </a:r>
                      <a:r>
                        <a:rPr lang="ru-RU" sz="1400" baseline="0" dirty="0" smtClean="0"/>
                        <a:t>год</a:t>
                      </a:r>
                      <a:r>
                        <a:rPr lang="ru-RU" sz="1400" dirty="0" smtClean="0"/>
                        <a:t>, тыс. рублей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Расходы 2024 </a:t>
                      </a:r>
                      <a:r>
                        <a:rPr lang="ru-RU" sz="1400" baseline="0" dirty="0" smtClean="0"/>
                        <a:t>год</a:t>
                      </a:r>
                      <a:r>
                        <a:rPr lang="ru-RU" sz="1400" dirty="0" smtClean="0"/>
                        <a:t>, тыс. рублей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Расходы 2025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/>
                        <a:t>год</a:t>
                      </a:r>
                      <a:r>
                        <a:rPr lang="ru-RU" sz="1400" dirty="0" smtClean="0"/>
                        <a:t>, тыс. рублей</a:t>
                      </a:r>
                    </a:p>
                  </a:txBody>
                  <a:tcPr/>
                </a:tc>
              </a:tr>
              <a:tr h="191168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Выплата отдельным категориям специалистов, работающих в муниципальных учреждениях и проживающих в сельских населенных пунктах или поселках городского типа области, частичной компенсации расходов на оплату жилого помещения и коммунальных услуг в виде ежемесячной денежной выплаты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544,0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544,0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544,0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Возмещение расходов, связанных с предоставлением  меры социальной поддержки, установленной абзацем первым части 1 статьи 15 Закона Кировской области "Об образовании в Кировской области", с учетом положений части 3 статьи 17 указанного закона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180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9495,0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10074,0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10548,0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ВСЕГО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232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10039,0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10618,0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11092,0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401080" cy="72547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Выплаты на охрану семьи и детства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785794"/>
          <a:ext cx="8715437" cy="494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3272"/>
                <a:gridCol w="785818"/>
                <a:gridCol w="1071570"/>
                <a:gridCol w="785818"/>
                <a:gridCol w="1071570"/>
                <a:gridCol w="785818"/>
                <a:gridCol w="1071571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Наименование выплаты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Число получателей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Расходы 2023 год, тыс. рублей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Число получателей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Расходы 2024 год, тыс. рублей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Число получателей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Расходы 2025 год, тыс. рублей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Обеспечение прав на жилое помещение в соответствии с Законом Кировской области "О социальной поддержке детей-сирот и детей, оставшихся без попечения родителей, лиц из числа детей-сирот и </a:t>
                      </a:r>
                      <a:r>
                        <a:rPr lang="ru-RU" sz="1200" dirty="0" err="1" smtClean="0"/>
                        <a:t>детй</a:t>
                      </a:r>
                      <a:r>
                        <a:rPr lang="ru-RU" sz="1200" dirty="0" smtClean="0"/>
                        <a:t>, оставшихся без попечения родителей, детей, попавших в сложную жизненную ситуацию".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2363,5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Начисление и выплата компенсации платы, взимаемой с родителей (законных представителей) за присмотр и уход за детьми в образовательных организациях, реализующих образовательную программу дошкольного образования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160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1100,6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160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1100,6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160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1100,6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Назначение и выплата ежемесячных денежных выплат на детей-сирот и детей, оставшихся без попечения родителей, находящихся под опекой (попечительством), в приемной семье, и начисление и выплата ежемесячного вознаграждения, причитающегося приемным родителям.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2498,0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2498,0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2498,0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ВСЕГО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182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3598,6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182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3598,6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185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smtClean="0"/>
                        <a:t>5962,1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571744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dirty="0" smtClean="0"/>
              <a:t>МУНИЦИПАЛЬНЫЙ ДОЛГ</a:t>
            </a:r>
            <a:endParaRPr lang="ru-RU" sz="72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58259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Муниципальный долг </a:t>
            </a:r>
            <a:r>
              <a:rPr lang="ru-RU" sz="2800" dirty="0" err="1" smtClean="0"/>
              <a:t>Котельничского</a:t>
            </a:r>
            <a:r>
              <a:rPr lang="ru-RU" sz="2800" dirty="0" smtClean="0"/>
              <a:t> района</a:t>
            </a:r>
            <a:endParaRPr lang="ru-RU" sz="2800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428728" y="642918"/>
            <a:ext cx="6429420" cy="142876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/>
          </a:bodyPr>
          <a:lstStyle/>
          <a:p>
            <a:pPr>
              <a:spcBef>
                <a:spcPct val="0"/>
              </a:spcBef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Верхний</a:t>
            </a:r>
            <a:r>
              <a:rPr kumimoji="0" lang="ru-RU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предел муниципального долга 0 </a:t>
            </a:r>
            <a:r>
              <a:rPr lang="ru-RU" dirty="0" smtClean="0">
                <a:solidFill>
                  <a:schemeClr val="tx2"/>
                </a:solidFill>
              </a:rPr>
              <a:t>тыс. руб. на 01.01.2024</a:t>
            </a:r>
          </a:p>
          <a:p>
            <a:pPr>
              <a:spcBef>
                <a:spcPct val="0"/>
              </a:spcBef>
            </a:pPr>
            <a:r>
              <a:rPr lang="ru-RU" dirty="0" smtClean="0">
                <a:solidFill>
                  <a:schemeClr val="tx2"/>
                </a:solidFill>
              </a:rPr>
              <a:t>Кредиты кредитных организаций 5000 тыс.руб.</a:t>
            </a:r>
          </a:p>
          <a:p>
            <a:pPr>
              <a:spcBef>
                <a:spcPct val="0"/>
              </a:spcBef>
            </a:pPr>
            <a:r>
              <a:rPr lang="ru-RU" dirty="0" smtClean="0">
                <a:solidFill>
                  <a:schemeClr val="tx2"/>
                </a:solidFill>
              </a:rPr>
              <a:t>Кредиты предоставляемые бюджетам муниципальных образований Кировской области из областного бюджета на покрытие временных кассовых разрывов 3000 тыс.руб.</a:t>
            </a: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 rot="16200000">
            <a:off x="-214330" y="1071530"/>
            <a:ext cx="1428760" cy="57153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dirty="0" smtClean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latin typeface="+mj-lt"/>
                <a:ea typeface="+mj-ea"/>
                <a:cs typeface="+mj-cs"/>
              </a:rPr>
              <a:t>2023</a:t>
            </a:r>
            <a:endParaRPr kumimoji="0" lang="ru-RU" sz="4000" b="0" i="0" u="none" strike="noStrike" kern="1200" cap="none" spc="0" normalizeH="0" baseline="0" noProof="0" dirty="0">
              <a:ln>
                <a:solidFill>
                  <a:srgbClr val="002060"/>
                </a:solidFill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 rot="16200000">
            <a:off x="-250049" y="2893199"/>
            <a:ext cx="1500198" cy="57153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dirty="0" smtClean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latin typeface="+mj-lt"/>
                <a:ea typeface="+mj-ea"/>
                <a:cs typeface="+mj-cs"/>
              </a:rPr>
              <a:t>2024</a:t>
            </a:r>
            <a:endParaRPr kumimoji="0" lang="ru-RU" sz="4000" b="0" i="0" u="none" strike="noStrike" kern="1200" cap="none" spc="0" normalizeH="0" baseline="0" noProof="0" dirty="0">
              <a:ln>
                <a:solidFill>
                  <a:srgbClr val="002060"/>
                </a:solidFill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 rot="16200000">
            <a:off x="-178611" y="4679149"/>
            <a:ext cx="1357322" cy="57153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dirty="0" smtClean="0">
                <a:ln>
                  <a:solidFill>
                    <a:srgbClr val="002060"/>
                  </a:solidFill>
                </a:ln>
                <a:solidFill>
                  <a:schemeClr val="bg1"/>
                </a:solidFill>
                <a:latin typeface="+mj-lt"/>
                <a:ea typeface="+mj-ea"/>
                <a:cs typeface="+mj-cs"/>
              </a:rPr>
              <a:t>2025</a:t>
            </a:r>
            <a:endParaRPr kumimoji="0" lang="ru-RU" sz="4000" b="0" i="0" u="none" strike="noStrike" kern="1200" cap="none" spc="0" normalizeH="0" baseline="0" noProof="0" dirty="0">
              <a:ln>
                <a:solidFill>
                  <a:srgbClr val="002060"/>
                </a:solidFill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1357290" y="2428868"/>
            <a:ext cx="6500858" cy="150019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/>
          </a:bodyPr>
          <a:lstStyle/>
          <a:p>
            <a:pPr>
              <a:spcBef>
                <a:spcPct val="0"/>
              </a:spcBef>
            </a:pPr>
            <a:r>
              <a:rPr lang="ru-RU" dirty="0" smtClean="0">
                <a:solidFill>
                  <a:schemeClr val="tx2"/>
                </a:solidFill>
              </a:rPr>
              <a:t>Верхний предел муниципального долга 0 тыс. руб. на 01.01.2025</a:t>
            </a:r>
          </a:p>
          <a:p>
            <a:pPr>
              <a:spcBef>
                <a:spcPct val="0"/>
              </a:spcBef>
            </a:pPr>
            <a:r>
              <a:rPr lang="ru-RU" dirty="0" smtClean="0">
                <a:solidFill>
                  <a:schemeClr val="tx2"/>
                </a:solidFill>
              </a:rPr>
              <a:t>Кредиты кредитных организаций 3000 тыс.руб.</a:t>
            </a:r>
          </a:p>
          <a:p>
            <a:pPr>
              <a:spcBef>
                <a:spcPct val="0"/>
              </a:spcBef>
            </a:pPr>
            <a:r>
              <a:rPr lang="ru-RU" dirty="0" smtClean="0">
                <a:solidFill>
                  <a:schemeClr val="tx2"/>
                </a:solidFill>
              </a:rPr>
              <a:t>Кредиты предоставляемые бюджетам муниципальных образований Кировской области из областного бюджета на покрытие временных кассовых разрывов 3000 </a:t>
            </a:r>
            <a:r>
              <a:rPr lang="ru-RU" dirty="0" err="1" smtClean="0">
                <a:solidFill>
                  <a:schemeClr val="tx2"/>
                </a:solidFill>
              </a:rPr>
              <a:t>тыс.руб</a:t>
            </a:r>
            <a:endParaRPr lang="ru-RU" dirty="0" smtClean="0">
              <a:solidFill>
                <a:schemeClr val="tx2"/>
              </a:solidFill>
            </a:endParaRPr>
          </a:p>
        </p:txBody>
      </p:sp>
      <p:sp>
        <p:nvSpPr>
          <p:cNvPr id="24" name="Заголовок 1"/>
          <p:cNvSpPr txBox="1">
            <a:spLocks/>
          </p:cNvSpPr>
          <p:nvPr/>
        </p:nvSpPr>
        <p:spPr>
          <a:xfrm>
            <a:off x="1357290" y="4286256"/>
            <a:ext cx="6500858" cy="135732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>
              <a:spcBef>
                <a:spcPct val="0"/>
              </a:spcBef>
            </a:pPr>
            <a:r>
              <a:rPr lang="ru-RU" dirty="0" smtClean="0">
                <a:solidFill>
                  <a:schemeClr val="tx2"/>
                </a:solidFill>
              </a:rPr>
              <a:t>Верхний предел муниципального долга 0 тыс. руб. на 01.01.2026</a:t>
            </a:r>
          </a:p>
          <a:p>
            <a:pPr>
              <a:spcBef>
                <a:spcPct val="0"/>
              </a:spcBef>
            </a:pPr>
            <a:r>
              <a:rPr lang="ru-RU" dirty="0" smtClean="0">
                <a:solidFill>
                  <a:schemeClr val="tx2"/>
                </a:solidFill>
              </a:rPr>
              <a:t>Кредиты кредитных организаций 2000 тыс.руб.</a:t>
            </a:r>
          </a:p>
          <a:p>
            <a:pPr>
              <a:spcBef>
                <a:spcPct val="0"/>
              </a:spcBef>
            </a:pPr>
            <a:r>
              <a:rPr lang="ru-RU" dirty="0" smtClean="0">
                <a:solidFill>
                  <a:schemeClr val="tx2"/>
                </a:solidFill>
              </a:rPr>
              <a:t>Кредиты предоставляемые бюджетам муниципальных образований Кировской области из областного бюджета на покрытие временных кассовых разрывов 3000 тыс.руб.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Контактная информация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5197493"/>
          </a:xfrm>
        </p:spPr>
        <p:txBody>
          <a:bodyPr/>
          <a:lstStyle/>
          <a:p>
            <a:pPr algn="ctr">
              <a:buNone/>
            </a:pPr>
            <a:r>
              <a:rPr lang="ru-RU" sz="2400" dirty="0" smtClean="0"/>
              <a:t>Финансовое управление администрации Кировской области </a:t>
            </a:r>
            <a:r>
              <a:rPr lang="ru-RU" sz="2400" dirty="0" err="1" smtClean="0"/>
              <a:t>Котельничского</a:t>
            </a:r>
            <a:r>
              <a:rPr lang="ru-RU" sz="2400" dirty="0" smtClean="0"/>
              <a:t> района</a:t>
            </a:r>
          </a:p>
          <a:p>
            <a:pPr algn="ctr">
              <a:buNone/>
            </a:pPr>
            <a:r>
              <a:rPr lang="ru-RU" sz="2400" dirty="0" smtClean="0"/>
              <a:t>ул. Карла Маркса, д.16, г. Котельнич, 612607,</a:t>
            </a:r>
          </a:p>
          <a:p>
            <a:pPr algn="ctr">
              <a:buNone/>
            </a:pPr>
            <a:r>
              <a:rPr lang="ru-RU" sz="2400" dirty="0" smtClean="0"/>
              <a:t>тел. (83342) 4-07-18,</a:t>
            </a:r>
          </a:p>
          <a:p>
            <a:pPr algn="ctr">
              <a:buNone/>
            </a:pPr>
            <a:r>
              <a:rPr lang="en-US" sz="2400" dirty="0" smtClean="0"/>
              <a:t>E-mail: </a:t>
            </a:r>
            <a:r>
              <a:rPr lang="en-US" sz="2400" dirty="0" smtClean="0">
                <a:hlinkClick r:id="rId2"/>
              </a:rPr>
              <a:t>fo13@depfin.kirov.ru</a:t>
            </a:r>
            <a:endParaRPr lang="en-US" sz="2400" dirty="0" smtClean="0"/>
          </a:p>
          <a:p>
            <a:pPr algn="ctr">
              <a:buNone/>
            </a:pPr>
            <a:r>
              <a:rPr lang="ru-RU" sz="2400" dirty="0" smtClean="0"/>
              <a:t>Интернет сайт: </a:t>
            </a:r>
            <a:r>
              <a:rPr lang="en-US" sz="2400" dirty="0" smtClean="0">
                <a:hlinkClick r:id="rId3"/>
              </a:rPr>
              <a:t>http://www.kotelnich-msu.ru/</a:t>
            </a:r>
            <a:endParaRPr lang="ru-RU" sz="2400" dirty="0" smtClean="0"/>
          </a:p>
          <a:p>
            <a:pPr algn="ctr">
              <a:buNone/>
            </a:pPr>
            <a:r>
              <a:rPr lang="ru-RU" sz="2000" dirty="0" smtClean="0"/>
              <a:t>Режим работы:</a:t>
            </a:r>
          </a:p>
          <a:p>
            <a:pPr algn="ctr">
              <a:buNone/>
            </a:pPr>
            <a:r>
              <a:rPr lang="ru-RU" sz="2000" dirty="0" smtClean="0"/>
              <a:t>понедельник-четверг с 7:48 до 17:00</a:t>
            </a:r>
          </a:p>
          <a:p>
            <a:pPr algn="ctr">
              <a:buNone/>
            </a:pPr>
            <a:r>
              <a:rPr lang="ru-RU" sz="2000" dirty="0" smtClean="0"/>
              <a:t>пятница с 7:48 до 16:00</a:t>
            </a:r>
          </a:p>
          <a:p>
            <a:pPr algn="ctr">
              <a:buNone/>
            </a:pPr>
            <a:r>
              <a:rPr lang="ru-RU" sz="2000" dirty="0" smtClean="0"/>
              <a:t>перерыв на обед с 12 до 13 часов</a:t>
            </a:r>
          </a:p>
          <a:p>
            <a:pPr algn="ctr">
              <a:buNone/>
            </a:pPr>
            <a:r>
              <a:rPr lang="ru-RU" sz="2000" dirty="0" smtClean="0"/>
              <a:t>суббота-воскресенье выходной</a:t>
            </a:r>
            <a:endParaRPr lang="ru-RU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88640"/>
            <a:ext cx="8229600" cy="1008112"/>
          </a:xfrm>
        </p:spPr>
        <p:txBody>
          <a:bodyPr>
            <a:noAutofit/>
          </a:bodyPr>
          <a:lstStyle/>
          <a:p>
            <a:r>
              <a:rPr lang="ru-RU" sz="7200" dirty="0" smtClean="0"/>
              <a:t>ДОХОДЫ</a:t>
            </a:r>
            <a:endParaRPr lang="ru-RU" sz="7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268760"/>
            <a:ext cx="7776864" cy="526297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sz="1600" dirty="0" smtClean="0"/>
              <a:t>Доходы </a:t>
            </a:r>
            <a:r>
              <a:rPr lang="ru-RU" sz="1600" dirty="0"/>
              <a:t>бюджета - безвозмездные и безвозвратные поступления денежных средств в бюджет. </a:t>
            </a:r>
            <a:endParaRPr lang="ru-RU" sz="1600" dirty="0" smtClean="0"/>
          </a:p>
          <a:p>
            <a:r>
              <a:rPr lang="ru-RU" sz="1600" dirty="0" smtClean="0"/>
              <a:t>Доходы районного </a:t>
            </a:r>
            <a:r>
              <a:rPr lang="ru-RU" sz="1600" dirty="0"/>
              <a:t>бюджета складываются из: </a:t>
            </a:r>
            <a:endParaRPr lang="ru-RU" sz="1600" dirty="0" smtClean="0"/>
          </a:p>
          <a:p>
            <a:r>
              <a:rPr lang="ru-RU" sz="1600" b="1" i="1" dirty="0" smtClean="0"/>
              <a:t>налоговые </a:t>
            </a:r>
            <a:r>
              <a:rPr lang="ru-RU" sz="1600" b="1" i="1" dirty="0"/>
              <a:t>доходы </a:t>
            </a:r>
            <a:r>
              <a:rPr lang="ru-RU" sz="1600" dirty="0"/>
              <a:t>- поступления от уплаты налогов, установленных Налоговым кодексом Российской Федерации, например: </a:t>
            </a:r>
            <a:endParaRPr lang="ru-RU" sz="1600" dirty="0" smtClean="0"/>
          </a:p>
          <a:p>
            <a:r>
              <a:rPr lang="ru-RU" sz="1600" dirty="0"/>
              <a:t>• </a:t>
            </a:r>
            <a:r>
              <a:rPr lang="ru-RU" sz="1600" dirty="0" smtClean="0"/>
              <a:t>налог </a:t>
            </a:r>
            <a:r>
              <a:rPr lang="ru-RU" sz="1600" dirty="0"/>
              <a:t>на доходы физических лиц, </a:t>
            </a:r>
            <a:r>
              <a:rPr lang="ru-RU" sz="1600" dirty="0" smtClean="0"/>
              <a:t> </a:t>
            </a:r>
          </a:p>
          <a:p>
            <a:r>
              <a:rPr lang="ru-RU" sz="1600" dirty="0"/>
              <a:t>• </a:t>
            </a:r>
            <a:r>
              <a:rPr lang="ru-RU" sz="1600" dirty="0" smtClean="0"/>
              <a:t>налоги по упрощенной системе налогообложения;</a:t>
            </a:r>
          </a:p>
          <a:p>
            <a:r>
              <a:rPr lang="ru-RU" sz="1600" b="1" i="1" dirty="0" smtClean="0"/>
              <a:t>неналоговые доходы </a:t>
            </a:r>
            <a:r>
              <a:rPr lang="ru-RU" sz="1600" dirty="0"/>
              <a:t>- поступления от уплаты иных платежей, установленных законодательством Российской Федерации, например: </a:t>
            </a:r>
            <a:r>
              <a:rPr lang="ru-RU" sz="1600" dirty="0" smtClean="0"/>
              <a:t> </a:t>
            </a:r>
          </a:p>
          <a:p>
            <a:r>
              <a:rPr lang="ru-RU" sz="1600" dirty="0"/>
              <a:t>• </a:t>
            </a:r>
            <a:r>
              <a:rPr lang="ru-RU" sz="1600" dirty="0" smtClean="0"/>
              <a:t>доходы </a:t>
            </a:r>
            <a:r>
              <a:rPr lang="ru-RU" sz="1600" dirty="0"/>
              <a:t>от использования и продажи имущества, находящегося в </a:t>
            </a:r>
            <a:r>
              <a:rPr lang="ru-RU" sz="1600" dirty="0" smtClean="0"/>
              <a:t> </a:t>
            </a:r>
            <a:r>
              <a:rPr lang="ru-RU" sz="1600" dirty="0"/>
              <a:t>муниципальной собственности, </a:t>
            </a:r>
            <a:endParaRPr lang="ru-RU" sz="1600" dirty="0" smtClean="0"/>
          </a:p>
          <a:p>
            <a:r>
              <a:rPr lang="ru-RU" sz="1600" dirty="0"/>
              <a:t>• </a:t>
            </a:r>
            <a:r>
              <a:rPr lang="ru-RU" sz="1600" dirty="0" smtClean="0"/>
              <a:t>доходы </a:t>
            </a:r>
            <a:r>
              <a:rPr lang="ru-RU" sz="1600" dirty="0"/>
              <a:t>от платных услуг, оказываемых казенными учреждениями</a:t>
            </a:r>
            <a:endParaRPr lang="ru-RU" sz="1600" dirty="0" smtClean="0"/>
          </a:p>
          <a:p>
            <a:r>
              <a:rPr lang="ru-RU" sz="1600" dirty="0"/>
              <a:t>• </a:t>
            </a:r>
            <a:r>
              <a:rPr lang="ru-RU" sz="1600" dirty="0" smtClean="0"/>
              <a:t>штрафы </a:t>
            </a:r>
            <a:r>
              <a:rPr lang="ru-RU" sz="1600" dirty="0"/>
              <a:t>за нарушение </a:t>
            </a:r>
            <a:r>
              <a:rPr lang="ru-RU" sz="1600" dirty="0" smtClean="0"/>
              <a:t>законодательства;</a:t>
            </a:r>
          </a:p>
          <a:p>
            <a:r>
              <a:rPr lang="ru-RU" sz="1600" b="1" i="1" dirty="0" smtClean="0"/>
              <a:t>безвозмездные </a:t>
            </a:r>
            <a:r>
              <a:rPr lang="ru-RU" sz="1600" b="1" i="1" dirty="0"/>
              <a:t>поступления </a:t>
            </a:r>
            <a:r>
              <a:rPr lang="ru-RU" sz="1600" dirty="0"/>
              <a:t>- поступления от других бюджетов бюджетной системы, от организаций и граждан, например: </a:t>
            </a:r>
            <a:endParaRPr lang="ru-RU" sz="1600" dirty="0" smtClean="0"/>
          </a:p>
          <a:p>
            <a:r>
              <a:rPr lang="ru-RU" sz="1600" dirty="0"/>
              <a:t>• </a:t>
            </a:r>
            <a:r>
              <a:rPr lang="ru-RU" sz="1600" dirty="0" smtClean="0"/>
              <a:t>дотации</a:t>
            </a:r>
            <a:r>
              <a:rPr lang="ru-RU" sz="1600" dirty="0"/>
              <a:t>; </a:t>
            </a:r>
            <a:endParaRPr lang="ru-RU" sz="1600" dirty="0" smtClean="0"/>
          </a:p>
          <a:p>
            <a:r>
              <a:rPr lang="ru-RU" sz="1600" dirty="0" smtClean="0"/>
              <a:t>• </a:t>
            </a:r>
            <a:r>
              <a:rPr lang="ru-RU" sz="1600" dirty="0"/>
              <a:t>субсидии; </a:t>
            </a:r>
            <a:endParaRPr lang="ru-RU" sz="1600" dirty="0" smtClean="0"/>
          </a:p>
          <a:p>
            <a:r>
              <a:rPr lang="ru-RU" sz="1600" dirty="0" smtClean="0"/>
              <a:t>• </a:t>
            </a:r>
            <a:r>
              <a:rPr lang="ru-RU" sz="1600" dirty="0"/>
              <a:t>субвенции; </a:t>
            </a:r>
            <a:endParaRPr lang="ru-RU" sz="1600" dirty="0" smtClean="0"/>
          </a:p>
          <a:p>
            <a:r>
              <a:rPr lang="ru-RU" sz="1600" dirty="0" smtClean="0"/>
              <a:t>• </a:t>
            </a:r>
            <a:r>
              <a:rPr lang="ru-RU" sz="1600" dirty="0"/>
              <a:t>иные межбюджетные трансферты; </a:t>
            </a:r>
            <a:endParaRPr lang="ru-RU" sz="1600" dirty="0" smtClean="0"/>
          </a:p>
          <a:p>
            <a:r>
              <a:rPr lang="ru-RU" sz="1600" dirty="0" smtClean="0"/>
              <a:t>• </a:t>
            </a:r>
            <a:r>
              <a:rPr lang="ru-RU" sz="1600" dirty="0"/>
              <a:t>безвозмездные поступления от организаций и физических лиц (добровольные пожертвования)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65403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Доходы районного бюджета, тыс. рублей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837248918"/>
              </p:ext>
            </p:extLst>
          </p:nvPr>
        </p:nvGraphicFramePr>
        <p:xfrm>
          <a:off x="2195736" y="1052736"/>
          <a:ext cx="1285884" cy="1285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776570275"/>
              </p:ext>
            </p:extLst>
          </p:nvPr>
        </p:nvGraphicFramePr>
        <p:xfrm>
          <a:off x="3571868" y="1071546"/>
          <a:ext cx="1285884" cy="1285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Содержимое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389857679"/>
              </p:ext>
            </p:extLst>
          </p:nvPr>
        </p:nvGraphicFramePr>
        <p:xfrm>
          <a:off x="4929190" y="1071546"/>
          <a:ext cx="1285884" cy="1285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Содержимое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100760263"/>
              </p:ext>
            </p:extLst>
          </p:nvPr>
        </p:nvGraphicFramePr>
        <p:xfrm>
          <a:off x="6286512" y="1071546"/>
          <a:ext cx="1285884" cy="1285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Содержимое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437152363"/>
              </p:ext>
            </p:extLst>
          </p:nvPr>
        </p:nvGraphicFramePr>
        <p:xfrm>
          <a:off x="7643834" y="1071546"/>
          <a:ext cx="1285884" cy="1285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57158" y="1285860"/>
            <a:ext cx="1571636" cy="1938992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Налоговые доходы</a:t>
            </a:r>
          </a:p>
          <a:p>
            <a:r>
              <a:rPr lang="ru-RU" sz="1200" dirty="0" smtClean="0"/>
              <a:t>сумма налоговых доходов и удельный вес налоговых доходов в объеме налоговых и неналоговых доходов</a:t>
            </a:r>
            <a:endParaRPr lang="ru-RU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2571736" y="2285992"/>
            <a:ext cx="965329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75,1%</a:t>
            </a:r>
          </a:p>
          <a:p>
            <a:r>
              <a:rPr lang="ru-RU" sz="1600" dirty="0" smtClean="0"/>
              <a:t>70131,41</a:t>
            </a:r>
          </a:p>
          <a:p>
            <a:r>
              <a:rPr lang="ru-RU" sz="1200" dirty="0" smtClean="0"/>
              <a:t>тыс. рублей</a:t>
            </a:r>
            <a:endParaRPr lang="ru-RU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3961977" y="2255356"/>
            <a:ext cx="951671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78,7%</a:t>
            </a:r>
          </a:p>
          <a:p>
            <a:r>
              <a:rPr lang="ru-RU" sz="1600" dirty="0" smtClean="0"/>
              <a:t>61524,1</a:t>
            </a:r>
          </a:p>
          <a:p>
            <a:r>
              <a:rPr lang="ru-RU" sz="1200" dirty="0" smtClean="0"/>
              <a:t>тыс. рублей</a:t>
            </a:r>
            <a:endParaRPr lang="ru-RU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5286380" y="2285992"/>
            <a:ext cx="951671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82,6%</a:t>
            </a:r>
          </a:p>
          <a:p>
            <a:r>
              <a:rPr lang="ru-RU" sz="1600" dirty="0" smtClean="0"/>
              <a:t>77867,1</a:t>
            </a:r>
          </a:p>
          <a:p>
            <a:r>
              <a:rPr lang="ru-RU" sz="1200" dirty="0" smtClean="0"/>
              <a:t>тыс. рублей</a:t>
            </a:r>
            <a:endParaRPr lang="ru-RU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6715140" y="2285992"/>
            <a:ext cx="965329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83,2%</a:t>
            </a:r>
          </a:p>
          <a:p>
            <a:r>
              <a:rPr lang="ru-RU" sz="1600" dirty="0" smtClean="0"/>
              <a:t>81094,44</a:t>
            </a:r>
          </a:p>
          <a:p>
            <a:r>
              <a:rPr lang="ru-RU" sz="1200" dirty="0" smtClean="0"/>
              <a:t>тыс. рублей</a:t>
            </a:r>
            <a:endParaRPr lang="ru-RU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8058804" y="2285992"/>
            <a:ext cx="965329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83,4%</a:t>
            </a:r>
          </a:p>
          <a:p>
            <a:r>
              <a:rPr lang="ru-RU" sz="1600" dirty="0" smtClean="0"/>
              <a:t>84884,15</a:t>
            </a:r>
          </a:p>
          <a:p>
            <a:r>
              <a:rPr lang="ru-RU" sz="1200" dirty="0" smtClean="0"/>
              <a:t>тыс. рублей</a:t>
            </a:r>
            <a:endParaRPr lang="ru-RU" sz="1200" dirty="0"/>
          </a:p>
        </p:txBody>
      </p:sp>
      <p:graphicFrame>
        <p:nvGraphicFramePr>
          <p:cNvPr id="16" name="Содержимое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726756350"/>
              </p:ext>
            </p:extLst>
          </p:nvPr>
        </p:nvGraphicFramePr>
        <p:xfrm>
          <a:off x="2214546" y="3071811"/>
          <a:ext cx="1285884" cy="1285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7" name="Содержимое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463553114"/>
              </p:ext>
            </p:extLst>
          </p:nvPr>
        </p:nvGraphicFramePr>
        <p:xfrm>
          <a:off x="3571868" y="3071810"/>
          <a:ext cx="1285884" cy="1285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8" name="Содержимое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049383721"/>
              </p:ext>
            </p:extLst>
          </p:nvPr>
        </p:nvGraphicFramePr>
        <p:xfrm>
          <a:off x="4929190" y="3071810"/>
          <a:ext cx="1285884" cy="1285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19" name="Содержимое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000243617"/>
              </p:ext>
            </p:extLst>
          </p:nvPr>
        </p:nvGraphicFramePr>
        <p:xfrm>
          <a:off x="6286512" y="3071810"/>
          <a:ext cx="1285884" cy="1285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20" name="Содержимое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45848551"/>
              </p:ext>
            </p:extLst>
          </p:nvPr>
        </p:nvGraphicFramePr>
        <p:xfrm>
          <a:off x="7643834" y="3071810"/>
          <a:ext cx="1285884" cy="1285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357158" y="3286124"/>
            <a:ext cx="1571636" cy="193899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Неналоговые доходы</a:t>
            </a:r>
          </a:p>
          <a:p>
            <a:r>
              <a:rPr lang="ru-RU" sz="1200" dirty="0" smtClean="0">
                <a:solidFill>
                  <a:schemeClr val="tx1"/>
                </a:solidFill>
              </a:rPr>
              <a:t>сумма неналоговых доходов и удельный вес неналоговых доходов в объеме налоговых и неналоговых доходов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699792" y="4365104"/>
            <a:ext cx="965329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24,9%</a:t>
            </a:r>
          </a:p>
          <a:p>
            <a:r>
              <a:rPr lang="ru-RU" sz="1600" dirty="0" smtClean="0"/>
              <a:t>23254,54</a:t>
            </a:r>
          </a:p>
          <a:p>
            <a:r>
              <a:rPr lang="ru-RU" sz="1200" dirty="0" smtClean="0"/>
              <a:t>тыс. рублей</a:t>
            </a:r>
            <a:endParaRPr lang="ru-RU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3929058" y="4286256"/>
            <a:ext cx="951671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21,3%</a:t>
            </a:r>
          </a:p>
          <a:p>
            <a:r>
              <a:rPr lang="ru-RU" sz="1600" dirty="0" smtClean="0"/>
              <a:t>16604,7</a:t>
            </a:r>
          </a:p>
          <a:p>
            <a:r>
              <a:rPr lang="ru-RU" sz="1200" dirty="0" smtClean="0"/>
              <a:t>тыс. рублей</a:t>
            </a:r>
            <a:endParaRPr lang="ru-RU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5286380" y="4286256"/>
            <a:ext cx="951671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17,4%</a:t>
            </a:r>
          </a:p>
          <a:p>
            <a:r>
              <a:rPr lang="ru-RU" sz="1600" dirty="0" smtClean="0"/>
              <a:t>16360,8</a:t>
            </a:r>
          </a:p>
          <a:p>
            <a:r>
              <a:rPr lang="ru-RU" sz="1200" dirty="0" smtClean="0"/>
              <a:t>тыс. рублей</a:t>
            </a:r>
            <a:endParaRPr lang="ru-RU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6715140" y="4286256"/>
            <a:ext cx="965329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16,8%</a:t>
            </a:r>
          </a:p>
          <a:p>
            <a:r>
              <a:rPr lang="ru-RU" sz="1600" dirty="0" smtClean="0"/>
              <a:t>16319,85</a:t>
            </a:r>
          </a:p>
          <a:p>
            <a:r>
              <a:rPr lang="ru-RU" sz="1200" dirty="0" smtClean="0"/>
              <a:t>тыс. рублей</a:t>
            </a:r>
            <a:endParaRPr lang="ru-RU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8072462" y="4286256"/>
            <a:ext cx="965329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16,6%</a:t>
            </a:r>
          </a:p>
          <a:p>
            <a:r>
              <a:rPr lang="ru-RU" sz="1600" dirty="0" smtClean="0"/>
              <a:t>16834,92</a:t>
            </a:r>
          </a:p>
          <a:p>
            <a:r>
              <a:rPr lang="ru-RU" sz="1200" dirty="0" smtClean="0"/>
              <a:t>тыс. рублей</a:t>
            </a:r>
            <a:endParaRPr lang="ru-RU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2214546" y="857232"/>
            <a:ext cx="1395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2021 год (отчет)</a:t>
            </a:r>
            <a:endParaRPr lang="ru-RU" sz="1400" dirty="0"/>
          </a:p>
        </p:txBody>
      </p:sp>
      <p:sp>
        <p:nvSpPr>
          <p:cNvPr id="39" name="TextBox 38"/>
          <p:cNvSpPr txBox="1"/>
          <p:nvPr/>
        </p:nvSpPr>
        <p:spPr>
          <a:xfrm>
            <a:off x="3786182" y="857232"/>
            <a:ext cx="9310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2022 год*</a:t>
            </a:r>
            <a:endParaRPr lang="ru-RU" sz="1400" dirty="0"/>
          </a:p>
        </p:txBody>
      </p:sp>
      <p:sp>
        <p:nvSpPr>
          <p:cNvPr id="40" name="TextBox 39"/>
          <p:cNvSpPr txBox="1"/>
          <p:nvPr/>
        </p:nvSpPr>
        <p:spPr>
          <a:xfrm>
            <a:off x="5143504" y="857232"/>
            <a:ext cx="8413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2023 год</a:t>
            </a:r>
            <a:endParaRPr lang="ru-RU" sz="1400" dirty="0"/>
          </a:p>
        </p:txBody>
      </p:sp>
      <p:sp>
        <p:nvSpPr>
          <p:cNvPr id="41" name="TextBox 40"/>
          <p:cNvSpPr txBox="1"/>
          <p:nvPr/>
        </p:nvSpPr>
        <p:spPr>
          <a:xfrm>
            <a:off x="6500826" y="857232"/>
            <a:ext cx="8413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2024 год</a:t>
            </a:r>
            <a:endParaRPr lang="ru-RU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7858148" y="857232"/>
            <a:ext cx="8413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2025 год</a:t>
            </a:r>
            <a:endParaRPr lang="ru-RU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0" y="6581001"/>
            <a:ext cx="25003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</a:t>
            </a:r>
            <a:r>
              <a:rPr lang="ru-RU" sz="1200" dirty="0" smtClean="0"/>
              <a:t>Первоначальный прогноз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843" y="332656"/>
            <a:ext cx="8229600" cy="58259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Объем и структура налоговых доходов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60639527"/>
              </p:ext>
            </p:extLst>
          </p:nvPr>
        </p:nvGraphicFramePr>
        <p:xfrm>
          <a:off x="142876" y="928670"/>
          <a:ext cx="2786050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Содержимое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223723310"/>
              </p:ext>
            </p:extLst>
          </p:nvPr>
        </p:nvGraphicFramePr>
        <p:xfrm>
          <a:off x="3143240" y="928670"/>
          <a:ext cx="2786050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Содержимое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656694968"/>
              </p:ext>
            </p:extLst>
          </p:nvPr>
        </p:nvGraphicFramePr>
        <p:xfrm>
          <a:off x="6084168" y="908720"/>
          <a:ext cx="2786050" cy="5715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42844" y="1428736"/>
            <a:ext cx="28793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77867,10тыс. руб. – всего налоговых доходов.</a:t>
            </a:r>
          </a:p>
          <a:p>
            <a:r>
              <a:rPr lang="ru-RU" sz="1000" dirty="0" smtClean="0"/>
              <a:t>Это составляет 16,10% в общем объеме доходов.</a:t>
            </a:r>
            <a:endParaRPr lang="ru-RU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3203848" y="1428736"/>
            <a:ext cx="2813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81094,44тыс. руб. – всего налоговых доходов.</a:t>
            </a:r>
          </a:p>
          <a:p>
            <a:r>
              <a:rPr lang="ru-RU" sz="1000" dirty="0" smtClean="0"/>
              <a:t>Это составляет 18,5% в общем объеме доходов.</a:t>
            </a:r>
            <a:endParaRPr lang="ru-RU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6143636" y="1428736"/>
            <a:ext cx="28135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/>
              <a:t>84884,15тыс. руб. – всего налоговых доходов.</a:t>
            </a:r>
          </a:p>
          <a:p>
            <a:r>
              <a:rPr lang="ru-RU" sz="1000" dirty="0" smtClean="0"/>
              <a:t>Это составляет 19,1% в общем объеме доходов.</a:t>
            </a:r>
            <a:endParaRPr lang="ru-RU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Налог на доходы физических лиц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284075354"/>
              </p:ext>
            </p:extLst>
          </p:nvPr>
        </p:nvGraphicFramePr>
        <p:xfrm>
          <a:off x="180610" y="746951"/>
          <a:ext cx="5686436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7158" y="794901"/>
            <a:ext cx="89300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21931,78 </a:t>
            </a:r>
            <a:r>
              <a:rPr lang="ru-RU" sz="1200" dirty="0" smtClean="0"/>
              <a:t>тыс. руб.</a:t>
            </a:r>
            <a:endParaRPr lang="ru-RU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2627784" y="785794"/>
            <a:ext cx="79208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25441,1</a:t>
            </a:r>
          </a:p>
          <a:p>
            <a:r>
              <a:rPr lang="ru-RU" sz="1200" dirty="0" smtClean="0"/>
              <a:t>тыс. руб.</a:t>
            </a:r>
            <a:endParaRPr lang="ru-RU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3635896" y="794901"/>
            <a:ext cx="86409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26708,89</a:t>
            </a:r>
          </a:p>
          <a:p>
            <a:r>
              <a:rPr lang="ru-RU" sz="1200" dirty="0" smtClean="0"/>
              <a:t>тыс. руб.</a:t>
            </a:r>
            <a:endParaRPr lang="ru-RU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4716016" y="620688"/>
            <a:ext cx="86409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28066,74</a:t>
            </a:r>
          </a:p>
          <a:p>
            <a:r>
              <a:rPr lang="ru-RU" sz="1200" dirty="0" smtClean="0"/>
              <a:t>тыс. руб.</a:t>
            </a:r>
            <a:endParaRPr lang="ru-RU" sz="1200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6000760" y="785794"/>
            <a:ext cx="2943188" cy="18573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Налог</a:t>
            </a:r>
            <a: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на доходы физических лиц (НДФЛ) – основной вид прямых </a:t>
            </a:r>
            <a:r>
              <a:rPr lang="ru-RU" sz="1400" dirty="0" smtClean="0">
                <a:latin typeface="+mj-lt"/>
                <a:ea typeface="+mj-ea"/>
                <a:cs typeface="+mj-cs"/>
              </a:rPr>
              <a:t>налогов. Исчисляется в процентах от совокупного дохода физических лиц за вычетом документально подтверждённых расходов в соответствии с действующим законодательством.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214282" y="4429132"/>
          <a:ext cx="1500198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Диаграмма 10"/>
          <p:cNvGraphicFramePr/>
          <p:nvPr/>
        </p:nvGraphicFramePr>
        <p:xfrm>
          <a:off x="2071670" y="4429132"/>
          <a:ext cx="1500198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Диаграмма 11"/>
          <p:cNvGraphicFramePr/>
          <p:nvPr/>
        </p:nvGraphicFramePr>
        <p:xfrm>
          <a:off x="3995936" y="4509120"/>
          <a:ext cx="1500198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142976" y="4500570"/>
            <a:ext cx="829233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27,0%</a:t>
            </a:r>
            <a:endParaRPr lang="ru-RU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3000364" y="4500570"/>
            <a:ext cx="829233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27,4%</a:t>
            </a:r>
            <a:endParaRPr lang="ru-RU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4788024" y="4509120"/>
            <a:ext cx="936105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27,6%</a:t>
            </a:r>
            <a:endParaRPr lang="ru-RU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357158" y="3571876"/>
            <a:ext cx="50720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Доля поступлений налога в общем объеме налоговых и неналоговых доходов районного бюджета в 2023, 2024 и 2025 годах</a:t>
            </a:r>
            <a:endParaRPr lang="ru-RU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5643570" y="2786058"/>
            <a:ext cx="1643073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Доходы, облагаемые НДФЛ</a:t>
            </a:r>
          </a:p>
          <a:p>
            <a:pPr>
              <a:buFont typeface="Arial" pitchFamily="34" charset="0"/>
              <a:buChar char="•"/>
            </a:pPr>
            <a:r>
              <a:rPr lang="ru-RU" sz="1000" dirty="0" smtClean="0"/>
              <a:t>Вознаграждение за выполнение трудовых или иных обязанностей;</a:t>
            </a:r>
          </a:p>
          <a:p>
            <a:pPr>
              <a:buFont typeface="Arial" pitchFamily="34" charset="0"/>
              <a:buChar char="•"/>
            </a:pPr>
            <a:r>
              <a:rPr lang="ru-RU" sz="1000" dirty="0" smtClean="0"/>
              <a:t>От продажи имущества, находившегося в собственности менее 3 лет;</a:t>
            </a:r>
          </a:p>
          <a:p>
            <a:pPr>
              <a:buFont typeface="Arial" pitchFamily="34" charset="0"/>
              <a:buChar char="•"/>
            </a:pPr>
            <a:r>
              <a:rPr lang="ru-RU" sz="1000" dirty="0" smtClean="0"/>
              <a:t>От сдачи имущества в аренду;</a:t>
            </a:r>
          </a:p>
          <a:p>
            <a:pPr>
              <a:buFont typeface="Arial" pitchFamily="34" charset="0"/>
              <a:buChar char="•"/>
            </a:pPr>
            <a:r>
              <a:rPr lang="ru-RU" sz="1000" dirty="0" smtClean="0"/>
              <a:t>Доходы от источников за пределами РФ;</a:t>
            </a:r>
          </a:p>
          <a:p>
            <a:pPr>
              <a:buFont typeface="Arial" pitchFamily="34" charset="0"/>
              <a:buChar char="•"/>
            </a:pPr>
            <a:r>
              <a:rPr lang="ru-RU" sz="1000" dirty="0" smtClean="0"/>
              <a:t>Доходы в виде разного рода выигрышей;</a:t>
            </a:r>
          </a:p>
          <a:p>
            <a:pPr>
              <a:buFont typeface="Arial" pitchFamily="34" charset="0"/>
              <a:buChar char="•"/>
            </a:pPr>
            <a:r>
              <a:rPr lang="ru-RU" sz="1000" dirty="0" smtClean="0"/>
              <a:t>Иные доходы.</a:t>
            </a:r>
            <a:endParaRPr lang="ru-RU" sz="1000" dirty="0"/>
          </a:p>
        </p:txBody>
      </p:sp>
      <p:sp>
        <p:nvSpPr>
          <p:cNvPr id="18" name="TextBox 17"/>
          <p:cNvSpPr txBox="1"/>
          <p:nvPr/>
        </p:nvSpPr>
        <p:spPr>
          <a:xfrm>
            <a:off x="7286644" y="2786058"/>
            <a:ext cx="1714512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Доходы, необлагаемые НДФЛ</a:t>
            </a:r>
          </a:p>
          <a:p>
            <a:pPr>
              <a:buFont typeface="Arial" pitchFamily="34" charset="0"/>
              <a:buChar char="•"/>
            </a:pPr>
            <a:r>
              <a:rPr lang="ru-RU" sz="1000" dirty="0" smtClean="0"/>
              <a:t>Доходы от продажи имущества, находившегося в собственности более трех лет;</a:t>
            </a:r>
          </a:p>
          <a:p>
            <a:pPr>
              <a:buFont typeface="Arial" pitchFamily="34" charset="0"/>
              <a:buChar char="•"/>
            </a:pPr>
            <a:r>
              <a:rPr lang="ru-RU" sz="1000" dirty="0" smtClean="0"/>
              <a:t>Доходы, полученные в порядке наследования;</a:t>
            </a:r>
          </a:p>
          <a:p>
            <a:pPr>
              <a:buFont typeface="Arial" pitchFamily="34" charset="0"/>
              <a:buChar char="•"/>
            </a:pPr>
            <a:r>
              <a:rPr lang="ru-RU" sz="1000" dirty="0" smtClean="0"/>
              <a:t>Доходы, полученные по договору дарения от члена семьи и (или) близкого родственника в соответствии с Семейным кодексом РФ (от супруга, родителей и детей, в  том числе усыновителей и усыновленных, дедушки, бабушки и внуков, полнородных и не полнородных (имеющих общих отца или мать) братьев и сестер);</a:t>
            </a:r>
          </a:p>
          <a:p>
            <a:pPr>
              <a:buFont typeface="Arial" pitchFamily="34" charset="0"/>
              <a:buChar char="•"/>
            </a:pPr>
            <a:r>
              <a:rPr lang="ru-RU" sz="1000" dirty="0" smtClean="0"/>
              <a:t>Иные доходы.</a:t>
            </a:r>
            <a:endParaRPr lang="ru-RU" sz="1000" dirty="0"/>
          </a:p>
        </p:txBody>
      </p:sp>
      <p:cxnSp>
        <p:nvCxnSpPr>
          <p:cNvPr id="20" name="Прямая со стрелкой 19"/>
          <p:cNvCxnSpPr/>
          <p:nvPr/>
        </p:nvCxnSpPr>
        <p:spPr>
          <a:xfrm rot="5400000">
            <a:off x="5393537" y="4679165"/>
            <a:ext cx="3786214" cy="1588"/>
          </a:xfrm>
          <a:prstGeom prst="straightConnector1">
            <a:avLst/>
          </a:prstGeom>
          <a:ln>
            <a:prstDash val="sysDot"/>
            <a:headEnd type="oval" w="med" len="med"/>
            <a:tailEnd type="oval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0" y="6581001"/>
            <a:ext cx="25003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</a:t>
            </a:r>
            <a:r>
              <a:rPr lang="ru-RU" sz="1200" dirty="0" smtClean="0"/>
              <a:t>Первоначальный прогноз</a:t>
            </a:r>
            <a:endParaRPr lang="ru-RU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642910" y="60007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2023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2500298" y="60007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2024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4286248" y="60007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2025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8259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Доходы от акцизов на нефтепродукты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526175692"/>
              </p:ext>
            </p:extLst>
          </p:nvPr>
        </p:nvGraphicFramePr>
        <p:xfrm>
          <a:off x="323528" y="620688"/>
          <a:ext cx="8215370" cy="2571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71600" y="764704"/>
            <a:ext cx="79208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6092,48</a:t>
            </a:r>
          </a:p>
          <a:p>
            <a:r>
              <a:rPr lang="ru-RU" sz="1200" dirty="0" smtClean="0"/>
              <a:t>тыс. руб.</a:t>
            </a:r>
            <a:endParaRPr lang="ru-RU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4067944" y="692696"/>
            <a:ext cx="92179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6557</a:t>
            </a:r>
          </a:p>
          <a:p>
            <a:r>
              <a:rPr lang="ru-RU" sz="1200" dirty="0" smtClean="0"/>
              <a:t>тыс. руб.</a:t>
            </a:r>
            <a:endParaRPr lang="ru-RU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5786446" y="548680"/>
            <a:ext cx="80177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6840</a:t>
            </a:r>
          </a:p>
          <a:p>
            <a:r>
              <a:rPr lang="ru-RU" sz="1200" dirty="0" smtClean="0"/>
              <a:t>тыс. руб.</a:t>
            </a:r>
            <a:endParaRPr lang="ru-RU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7308304" y="476672"/>
            <a:ext cx="75418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7219</a:t>
            </a:r>
          </a:p>
          <a:p>
            <a:r>
              <a:rPr lang="ru-RU" sz="1200" dirty="0" smtClean="0"/>
              <a:t>тыс. руб.</a:t>
            </a:r>
            <a:endParaRPr lang="ru-RU" sz="1200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5786446" y="4000504"/>
            <a:ext cx="3071834" cy="264320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Акциз</a:t>
            </a:r>
            <a:r>
              <a:rPr kumimoji="0" 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– один из видов налога, представляющий не связанный с получением дохода</a:t>
            </a:r>
            <a:r>
              <a:rPr kumimoji="0" lang="ru-RU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продавцом косвенный налог на продажу определенного вида товаров массового потребления. Акциз включается в цену товара. Чаще всего акцизным налогом облагаются винно-водочные изделия, табачные изделия, деликатесы, предметы </a:t>
            </a:r>
            <a:r>
              <a:rPr lang="ru-RU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роскоши, </a:t>
            </a:r>
            <a:r>
              <a:rPr lang="ru-RU" sz="14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нефтепродукты. </a:t>
            </a:r>
            <a:r>
              <a:rPr lang="ru-RU" sz="1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Плательщики акциза являются потребители, приобретающие товары, которые облагаются акцизным сбором.</a:t>
            </a: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1" name="Диаграмма 20"/>
          <p:cNvGraphicFramePr/>
          <p:nvPr/>
        </p:nvGraphicFramePr>
        <p:xfrm>
          <a:off x="214282" y="4429132"/>
          <a:ext cx="1500198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2" name="Диаграмма 21"/>
          <p:cNvGraphicFramePr/>
          <p:nvPr/>
        </p:nvGraphicFramePr>
        <p:xfrm>
          <a:off x="2071670" y="4429132"/>
          <a:ext cx="1500198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3" name="Диаграмма 22"/>
          <p:cNvGraphicFramePr/>
          <p:nvPr/>
        </p:nvGraphicFramePr>
        <p:xfrm>
          <a:off x="3857620" y="4429132"/>
          <a:ext cx="1500198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1142976" y="4500570"/>
            <a:ext cx="829233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7,0%</a:t>
            </a:r>
            <a:endParaRPr lang="ru-RU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3000364" y="4500570"/>
            <a:ext cx="829233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7,0%</a:t>
            </a:r>
            <a:endParaRPr lang="ru-RU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4786314" y="4500570"/>
            <a:ext cx="829233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7,1%</a:t>
            </a:r>
            <a:endParaRPr lang="ru-RU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357158" y="3571876"/>
            <a:ext cx="50720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Доля поступлений акцизов в общем объеме налоговых и неналоговых доходов районного бюджета в 2023, 2024 и 2025 годах</a:t>
            </a:r>
            <a:endParaRPr lang="ru-RU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642910" y="60007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2023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500298" y="60007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2024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4286248" y="600076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2025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0" y="6581001"/>
            <a:ext cx="25003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</a:t>
            </a:r>
            <a:r>
              <a:rPr lang="ru-RU" sz="1200" dirty="0" smtClean="0"/>
              <a:t>Первоначальный прогноз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V="1">
            <a:off x="457200" y="6126163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Налоги на совокупный доход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1196752"/>
            <a:ext cx="50720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Доля поступлений налогов на совокупный доход  в общем объеме налоговых и неналоговых доходов районного бюджета в 2023, 2024 и 2025 годах</a:t>
            </a:r>
            <a:endParaRPr lang="ru-RU" sz="1600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568844" y="1275030"/>
            <a:ext cx="2143140" cy="235745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</a:t>
            </a:r>
            <a:r>
              <a:rPr kumimoji="0" lang="ru-RU" sz="1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районный бюджет от субъектов малого и среднего бизнеса поступают платежи по налогу, взимаемому в связи с применением упрощенной системы налогообложения, единому сельхоз налогу, налогу по патентной системе налогообложения</a:t>
            </a:r>
            <a:endParaRPr kumimoji="0" lang="ru-RU" sz="1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496614" y="2060848"/>
          <a:ext cx="1500198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2354002" y="2060848"/>
          <a:ext cx="1500198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/>
          <p:nvPr/>
        </p:nvGraphicFramePr>
        <p:xfrm>
          <a:off x="4139952" y="2060848"/>
          <a:ext cx="1500198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99592" y="342900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2023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756980" y="342900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2024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542930" y="342900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2025</a:t>
            </a:r>
            <a:endParaRPr lang="ru-RU" dirty="0"/>
          </a:p>
        </p:txBody>
      </p:sp>
      <p:graphicFrame>
        <p:nvGraphicFramePr>
          <p:cNvPr id="13" name="Содержимое 32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120330782"/>
              </p:ext>
            </p:extLst>
          </p:nvPr>
        </p:nvGraphicFramePr>
        <p:xfrm>
          <a:off x="428596" y="3714752"/>
          <a:ext cx="8229600" cy="2810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0" y="6581001"/>
            <a:ext cx="25003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</a:t>
            </a:r>
            <a:r>
              <a:rPr lang="ru-RU" sz="1200" dirty="0" smtClean="0"/>
              <a:t>Первоначальный прогноз</a:t>
            </a:r>
            <a:endParaRPr lang="ru-RU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1360710" y="2060848"/>
            <a:ext cx="857255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40,6%</a:t>
            </a:r>
            <a:endParaRPr lang="ru-RU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3218098" y="2060848"/>
            <a:ext cx="857256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40,6%</a:t>
            </a:r>
            <a:endParaRPr lang="ru-RU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5004048" y="2060848"/>
            <a:ext cx="938384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40,5%</a:t>
            </a:r>
            <a:endParaRPr lang="ru-RU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8646</TotalTime>
  <Words>3274</Words>
  <Application>Microsoft Office PowerPoint</Application>
  <PresentationFormat>Экран (4:3)</PresentationFormat>
  <Paragraphs>699</Paragraphs>
  <Slides>35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Тема Office</vt:lpstr>
      <vt:lpstr>Бюджет для граждан</vt:lpstr>
      <vt:lpstr>Показатели социально-экономического развития Котельничского района </vt:lpstr>
      <vt:lpstr>Основные характеристики районного бюджета, тыс. рублей</vt:lpstr>
      <vt:lpstr>ДОХОДЫ</vt:lpstr>
      <vt:lpstr>Доходы районного бюджета, тыс. рублей</vt:lpstr>
      <vt:lpstr>Объем и структура налоговых доходов</vt:lpstr>
      <vt:lpstr>Налог на доходы физических лиц</vt:lpstr>
      <vt:lpstr>Доходы от акцизов на нефтепродукты</vt:lpstr>
      <vt:lpstr>Налоги на совокупный доход</vt:lpstr>
      <vt:lpstr>Налоги на имущество</vt:lpstr>
      <vt:lpstr>Объем и структура неналоговых доходов</vt:lpstr>
      <vt:lpstr>Объем и структура безвозмездных поступлений</vt:lpstr>
      <vt:lpstr>РАСХОДЫ</vt:lpstr>
      <vt:lpstr>Расходы районного бюджета, тыс. рублей</vt:lpstr>
      <vt:lpstr>Расходы районного бюджета по разделам бюджетной классификации расходов бюджетов, тыс. рублей</vt:lpstr>
      <vt:lpstr>Расходы на реализацию муниципальных программ Котельничского района в 2021году</vt:lpstr>
      <vt:lpstr>Расходы на реализацию муниципальных программ Котельничского района в 2022 году</vt:lpstr>
      <vt:lpstr>Расходы на реализацию муниципальных программ Котельничского района в 2023 году</vt:lpstr>
      <vt:lpstr>Расходы на реализацию муниципальных программ Котельничского района в 2024году</vt:lpstr>
      <vt:lpstr>Расходы на реализацию муниципальных программ Котельничского района в 2025году</vt:lpstr>
      <vt:lpstr>Расходы на общегосударственные вопросы</vt:lpstr>
      <vt:lpstr>Расходы на национальную безопасность и правоохранительную деятельность</vt:lpstr>
      <vt:lpstr>Расходы на национальную экономику</vt:lpstr>
      <vt:lpstr>Расходы на жилищно-коммунальное хозяйство и охрану окружающей среды</vt:lpstr>
      <vt:lpstr>Расходы на образование</vt:lpstr>
      <vt:lpstr>Расходы на культуру</vt:lpstr>
      <vt:lpstr>Расходы на социальную политику</vt:lpstr>
      <vt:lpstr>Расходы на физическую культуру и спорт</vt:lpstr>
      <vt:lpstr>Расходы на предоставление межбюджетных трансфертов</vt:lpstr>
      <vt:lpstr>ВЫПЛАТЫ</vt:lpstr>
      <vt:lpstr>Выплаты отдельным категориям граждан</vt:lpstr>
      <vt:lpstr>Выплаты на охрану семьи и детства</vt:lpstr>
      <vt:lpstr>МУНИЦИПАЛЬНЫЙ ДОЛГ</vt:lpstr>
      <vt:lpstr>Муниципальный долг Котельничского района</vt:lpstr>
      <vt:lpstr>Контактная информация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1</dc:creator>
  <cp:lastModifiedBy>User</cp:lastModifiedBy>
  <cp:revision>734</cp:revision>
  <cp:lastPrinted>2022-11-15T14:20:41Z</cp:lastPrinted>
  <dcterms:created xsi:type="dcterms:W3CDTF">2016-11-28T06:42:45Z</dcterms:created>
  <dcterms:modified xsi:type="dcterms:W3CDTF">2022-11-22T10:50:29Z</dcterms:modified>
</cp:coreProperties>
</file>